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5" r:id="rId3"/>
    <p:sldId id="257" r:id="rId4"/>
    <p:sldId id="258" r:id="rId5"/>
    <p:sldId id="259" r:id="rId6"/>
    <p:sldId id="260" r:id="rId7"/>
    <p:sldId id="261" r:id="rId8"/>
    <p:sldId id="262" r:id="rId9"/>
    <p:sldId id="263" r:id="rId10"/>
    <p:sldId id="264" r:id="rId11"/>
    <p:sldId id="274"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3787"/>
    <a:srgbClr val="65779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3" d="100"/>
          <a:sy n="83" d="100"/>
        </p:scale>
        <p:origin x="408"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vrm.ano-spektr.r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vrm@ano-spektr.ru" TargetMode="External"/><Relationship Id="rId4" Type="http://schemas.openxmlformats.org/officeDocument/2006/relationships/hyperlink" Target="tel:+74994508433"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tel:+74994508433" TargetMode="External"/><Relationship Id="rId2" Type="http://schemas.openxmlformats.org/officeDocument/2006/relationships/hyperlink" Target="https://vrm.ano-spektr.ru/" TargetMode="Externa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mailto:vrm@ano-spektr.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C9A05C-01AA-EBDF-8412-B93784C75F68}"/>
              </a:ext>
            </a:extLst>
          </p:cNvPr>
          <p:cNvPicPr>
            <a:picLocks noChangeAspect="1"/>
          </p:cNvPicPr>
          <p:nvPr/>
        </p:nvPicPr>
        <p:blipFill>
          <a:blip r:embed="rId2"/>
          <a:stretch>
            <a:fillRect/>
          </a:stretch>
        </p:blipFill>
        <p:spPr>
          <a:xfrm>
            <a:off x="3239" y="0"/>
            <a:ext cx="12185522"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6DB03-0B0D-66FE-EBB0-38778D1316A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DB8021C-9332-89DB-6E5F-60150FD454CF}"/>
              </a:ext>
            </a:extLst>
          </p:cNvPr>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a:extLst>
              <a:ext uri="{FF2B5EF4-FFF2-40B4-BE49-F238E27FC236}">
                <a16:creationId xmlns:a16="http://schemas.microsoft.com/office/drawing/2014/main" id="{4F29F25A-5C54-0C3F-1AFC-EDA601649179}"/>
              </a:ext>
            </a:extLst>
          </p:cNvPr>
          <p:cNvSpPr txBox="1"/>
          <p:nvPr/>
        </p:nvSpPr>
        <p:spPr>
          <a:xfrm>
            <a:off x="1508760" y="292608"/>
            <a:ext cx="8963929" cy="400110"/>
          </a:xfrm>
          <a:prstGeom prst="rect">
            <a:avLst/>
          </a:prstGeom>
          <a:noFill/>
        </p:spPr>
        <p:txBody>
          <a:bodyPr wrap="none">
            <a:spAutoFit/>
          </a:bodyPr>
          <a:lstStyle/>
          <a:p>
            <a:pPr>
              <a:defRPr sz="2700" b="1">
                <a:solidFill>
                  <a:srgbClr val="0F2A69"/>
                </a:solidFill>
                <a:latin typeface="Aptos Display"/>
              </a:defRPr>
            </a:pPr>
            <a:r>
              <a:rPr lang="ru-RU" sz="2000" dirty="0">
                <a:solidFill>
                  <a:srgbClr val="143787"/>
                </a:solidFill>
              </a:rPr>
              <a:t>НОРМАТИВНЫЕ ОСНОВЫ ОЦЕНКИ ПРОФЕССИОНАЛЬНЫХ РИСКОВ</a:t>
            </a:r>
          </a:p>
        </p:txBody>
      </p:sp>
      <p:sp>
        <p:nvSpPr>
          <p:cNvPr id="27" name="TextBox 26">
            <a:extLst>
              <a:ext uri="{FF2B5EF4-FFF2-40B4-BE49-F238E27FC236}">
                <a16:creationId xmlns:a16="http://schemas.microsoft.com/office/drawing/2014/main" id="{C8D09D54-9E21-1538-6AB5-C1DC5836F017}"/>
              </a:ext>
            </a:extLst>
          </p:cNvPr>
          <p:cNvSpPr txBox="1"/>
          <p:nvPr/>
        </p:nvSpPr>
        <p:spPr>
          <a:xfrm>
            <a:off x="1508760" y="770322"/>
            <a:ext cx="6443761" cy="400110"/>
          </a:xfrm>
          <a:prstGeom prst="rect">
            <a:avLst/>
          </a:prstGeom>
          <a:noFill/>
        </p:spPr>
        <p:txBody>
          <a:bodyPr wrap="square">
            <a:spAutoFit/>
          </a:bodyPr>
          <a:lstStyle/>
          <a:p>
            <a:pPr>
              <a:defRPr sz="1150">
                <a:solidFill>
                  <a:srgbClr val="657797"/>
                </a:solidFill>
                <a:latin typeface="Aptos"/>
              </a:defRPr>
            </a:pPr>
            <a:r>
              <a:rPr sz="2000" b="1" dirty="0" err="1">
                <a:solidFill>
                  <a:srgbClr val="FF0000"/>
                </a:solidFill>
                <a:latin typeface="Aptos"/>
              </a:rPr>
              <a:t>Почему</a:t>
            </a:r>
            <a:r>
              <a:rPr sz="2000" b="1" dirty="0">
                <a:solidFill>
                  <a:srgbClr val="FF0000"/>
                </a:solidFill>
                <a:latin typeface="Aptos"/>
              </a:rPr>
              <a:t> ОПР — </a:t>
            </a:r>
            <a:r>
              <a:rPr sz="2000" b="1" dirty="0" err="1">
                <a:solidFill>
                  <a:srgbClr val="FF0000"/>
                </a:solidFill>
                <a:latin typeface="Aptos"/>
              </a:rPr>
              <a:t>обязательная</a:t>
            </a:r>
            <a:r>
              <a:rPr sz="2000" b="1" dirty="0">
                <a:solidFill>
                  <a:srgbClr val="FF0000"/>
                </a:solidFill>
                <a:latin typeface="Aptos"/>
              </a:rPr>
              <a:t> </a:t>
            </a:r>
            <a:r>
              <a:rPr sz="2000" b="1" dirty="0" err="1">
                <a:solidFill>
                  <a:srgbClr val="FF0000"/>
                </a:solidFill>
                <a:latin typeface="Aptos"/>
              </a:rPr>
              <a:t>часть</a:t>
            </a:r>
            <a:r>
              <a:rPr sz="2000" b="1" dirty="0">
                <a:solidFill>
                  <a:srgbClr val="FF0000"/>
                </a:solidFill>
                <a:latin typeface="Aptos"/>
              </a:rPr>
              <a:t> СУОТ</a:t>
            </a:r>
          </a:p>
        </p:txBody>
      </p:sp>
      <p:sp>
        <p:nvSpPr>
          <p:cNvPr id="28" name="Rectangle 27">
            <a:extLst>
              <a:ext uri="{FF2B5EF4-FFF2-40B4-BE49-F238E27FC236}">
                <a16:creationId xmlns:a16="http://schemas.microsoft.com/office/drawing/2014/main" id="{03C1A15B-09FE-3BCD-2875-8C2FD19573DC}"/>
              </a:ext>
            </a:extLst>
          </p:cNvPr>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a:extLst>
              <a:ext uri="{FF2B5EF4-FFF2-40B4-BE49-F238E27FC236}">
                <a16:creationId xmlns:a16="http://schemas.microsoft.com/office/drawing/2014/main" id="{02676808-2FFD-1B34-985F-5F97D8268A87}"/>
              </a:ext>
            </a:extLst>
          </p:cNvPr>
          <p:cNvSpPr/>
          <p:nvPr/>
        </p:nvSpPr>
        <p:spPr>
          <a:xfrm>
            <a:off x="594360" y="1481328"/>
            <a:ext cx="5349240" cy="4343400"/>
          </a:xfrm>
          <a:prstGeom prst="roundRect">
            <a:avLst>
              <a:gd name="adj" fmla="val 8524"/>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a:extLst>
              <a:ext uri="{FF2B5EF4-FFF2-40B4-BE49-F238E27FC236}">
                <a16:creationId xmlns:a16="http://schemas.microsoft.com/office/drawing/2014/main" id="{515C9F0E-087B-9859-73A8-C685E799092B}"/>
              </a:ext>
            </a:extLst>
          </p:cNvPr>
          <p:cNvSpPr/>
          <p:nvPr/>
        </p:nvSpPr>
        <p:spPr>
          <a:xfrm>
            <a:off x="868680" y="1755648"/>
            <a:ext cx="2148840" cy="384048"/>
          </a:xfrm>
          <a:prstGeom prst="roundRect">
            <a:avLst/>
          </a:prstGeom>
          <a:gradFill flip="none" rotWithShape="1">
            <a:gsLst>
              <a:gs pos="0">
                <a:srgbClr val="143787">
                  <a:shade val="30000"/>
                  <a:satMod val="115000"/>
                </a:srgbClr>
              </a:gs>
              <a:gs pos="50000">
                <a:srgbClr val="143787">
                  <a:shade val="67500"/>
                  <a:satMod val="115000"/>
                </a:srgbClr>
              </a:gs>
              <a:gs pos="100000">
                <a:srgbClr val="143787">
                  <a:shade val="100000"/>
                  <a:satMod val="115000"/>
                </a:srgb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b="1">
                <a:solidFill>
                  <a:srgbClr val="FFFFFF"/>
                </a:solidFill>
                <a:latin typeface="Aptos"/>
              </a:defRPr>
            </a:pPr>
            <a:r>
              <a:rPr dirty="0">
                <a:latin typeface="Aptos"/>
              </a:rPr>
              <a:t>ПРАВОВАЯ ОСНОВА</a:t>
            </a:r>
          </a:p>
        </p:txBody>
      </p:sp>
      <p:sp>
        <p:nvSpPr>
          <p:cNvPr id="32" name="TextBox 31">
            <a:extLst>
              <a:ext uri="{FF2B5EF4-FFF2-40B4-BE49-F238E27FC236}">
                <a16:creationId xmlns:a16="http://schemas.microsoft.com/office/drawing/2014/main" id="{B3A571A4-DD2F-EB00-75B1-B9E55A5FC663}"/>
              </a:ext>
            </a:extLst>
          </p:cNvPr>
          <p:cNvSpPr txBox="1"/>
          <p:nvPr/>
        </p:nvSpPr>
        <p:spPr>
          <a:xfrm>
            <a:off x="868680" y="2304288"/>
            <a:ext cx="4754880" cy="323165"/>
          </a:xfrm>
          <a:prstGeom prst="rect">
            <a:avLst/>
          </a:prstGeom>
          <a:noFill/>
        </p:spPr>
        <p:txBody>
          <a:bodyPr wrap="square" lIns="45720" rIns="45720" anchor="t">
            <a:spAutoFit/>
          </a:bodyPr>
          <a:lstStyle/>
          <a:p>
            <a:pPr algn="l">
              <a:defRPr sz="2200" b="1">
                <a:solidFill>
                  <a:srgbClr val="0F2A69"/>
                </a:solidFill>
                <a:latin typeface="Aptos"/>
              </a:defRPr>
            </a:pPr>
            <a:r>
              <a:rPr sz="1500" dirty="0" err="1">
                <a:latin typeface="Aptos"/>
              </a:rPr>
              <a:t>Право</a:t>
            </a:r>
            <a:r>
              <a:rPr sz="1500" dirty="0">
                <a:latin typeface="Aptos"/>
              </a:rPr>
              <a:t> </a:t>
            </a:r>
            <a:r>
              <a:rPr sz="1500" dirty="0" err="1">
                <a:latin typeface="Aptos"/>
              </a:rPr>
              <a:t>на</a:t>
            </a:r>
            <a:r>
              <a:rPr sz="1500" dirty="0">
                <a:latin typeface="Aptos"/>
              </a:rPr>
              <a:t> </a:t>
            </a:r>
            <a:r>
              <a:rPr sz="1500" dirty="0" err="1">
                <a:latin typeface="Aptos"/>
              </a:rPr>
              <a:t>безопасный</a:t>
            </a:r>
            <a:r>
              <a:rPr sz="1500" dirty="0">
                <a:latin typeface="Aptos"/>
              </a:rPr>
              <a:t> </a:t>
            </a:r>
            <a:r>
              <a:rPr sz="1500" dirty="0" err="1">
                <a:latin typeface="Aptos"/>
              </a:rPr>
              <a:t>труд</a:t>
            </a:r>
            <a:endParaRPr sz="1500" dirty="0">
              <a:latin typeface="Aptos"/>
            </a:endParaRPr>
          </a:p>
        </p:txBody>
      </p:sp>
      <p:sp>
        <p:nvSpPr>
          <p:cNvPr id="33" name="TextBox 32">
            <a:extLst>
              <a:ext uri="{FF2B5EF4-FFF2-40B4-BE49-F238E27FC236}">
                <a16:creationId xmlns:a16="http://schemas.microsoft.com/office/drawing/2014/main" id="{B7B16C1F-B2AF-7C92-36C1-030117D7AE2C}"/>
              </a:ext>
            </a:extLst>
          </p:cNvPr>
          <p:cNvSpPr txBox="1"/>
          <p:nvPr/>
        </p:nvSpPr>
        <p:spPr>
          <a:xfrm>
            <a:off x="868680" y="2926080"/>
            <a:ext cx="4709160" cy="784830"/>
          </a:xfrm>
          <a:prstGeom prst="rect">
            <a:avLst/>
          </a:prstGeom>
          <a:noFill/>
        </p:spPr>
        <p:txBody>
          <a:bodyPr wrap="square" lIns="45720" rIns="45720" anchor="t">
            <a:spAutoFit/>
          </a:bodyPr>
          <a:lstStyle/>
          <a:p>
            <a:pPr algn="l">
              <a:defRPr sz="1500" b="0">
                <a:solidFill>
                  <a:srgbClr val="19315F"/>
                </a:solidFill>
                <a:latin typeface="Aptos"/>
              </a:defRPr>
            </a:pPr>
            <a:r>
              <a:rPr dirty="0">
                <a:solidFill>
                  <a:srgbClr val="143787"/>
                </a:solidFill>
                <a:latin typeface="Aptos"/>
              </a:rPr>
              <a:t>П. 3 </a:t>
            </a:r>
            <a:r>
              <a:rPr dirty="0" err="1">
                <a:solidFill>
                  <a:srgbClr val="143787"/>
                </a:solidFill>
                <a:latin typeface="Aptos"/>
              </a:rPr>
              <a:t>ст</a:t>
            </a:r>
            <a:r>
              <a:rPr dirty="0">
                <a:solidFill>
                  <a:srgbClr val="143787"/>
                </a:solidFill>
                <a:latin typeface="Aptos"/>
              </a:rPr>
              <a:t>. 37 </a:t>
            </a:r>
            <a:r>
              <a:rPr dirty="0" err="1">
                <a:solidFill>
                  <a:srgbClr val="143787"/>
                </a:solidFill>
                <a:latin typeface="Aptos"/>
              </a:rPr>
              <a:t>Конституции</a:t>
            </a:r>
            <a:r>
              <a:rPr dirty="0">
                <a:solidFill>
                  <a:srgbClr val="143787"/>
                </a:solidFill>
                <a:latin typeface="Aptos"/>
              </a:rPr>
              <a:t> РФ: </a:t>
            </a:r>
            <a:r>
              <a:rPr dirty="0" err="1">
                <a:solidFill>
                  <a:srgbClr val="143787"/>
                </a:solidFill>
                <a:latin typeface="Aptos"/>
              </a:rPr>
              <a:t>каждый</a:t>
            </a:r>
            <a:r>
              <a:rPr dirty="0">
                <a:solidFill>
                  <a:srgbClr val="143787"/>
                </a:solidFill>
                <a:latin typeface="Aptos"/>
              </a:rPr>
              <a:t> </a:t>
            </a:r>
            <a:r>
              <a:rPr dirty="0" err="1">
                <a:solidFill>
                  <a:srgbClr val="143787"/>
                </a:solidFill>
                <a:latin typeface="Aptos"/>
              </a:rPr>
              <a:t>имеет</a:t>
            </a:r>
            <a:r>
              <a:rPr dirty="0">
                <a:solidFill>
                  <a:srgbClr val="143787"/>
                </a:solidFill>
                <a:latin typeface="Aptos"/>
              </a:rPr>
              <a:t> </a:t>
            </a:r>
            <a:r>
              <a:rPr dirty="0" err="1">
                <a:solidFill>
                  <a:srgbClr val="143787"/>
                </a:solidFill>
                <a:latin typeface="Aptos"/>
              </a:rPr>
              <a:t>право</a:t>
            </a:r>
            <a:r>
              <a:rPr dirty="0">
                <a:solidFill>
                  <a:srgbClr val="143787"/>
                </a:solidFill>
                <a:latin typeface="Aptos"/>
              </a:rPr>
              <a:t> </a:t>
            </a:r>
            <a:endParaRPr lang="ru-RU" dirty="0">
              <a:solidFill>
                <a:srgbClr val="143787"/>
              </a:solidFill>
            </a:endParaRPr>
          </a:p>
          <a:p>
            <a:pPr algn="l">
              <a:defRPr sz="1500" b="0">
                <a:solidFill>
                  <a:srgbClr val="19315F"/>
                </a:solidFill>
                <a:latin typeface="Aptos"/>
              </a:defRPr>
            </a:pPr>
            <a:r>
              <a:rPr dirty="0" err="1">
                <a:solidFill>
                  <a:srgbClr val="143787"/>
                </a:solidFill>
                <a:latin typeface="Aptos"/>
              </a:rPr>
              <a:t>на</a:t>
            </a:r>
            <a:r>
              <a:rPr dirty="0">
                <a:solidFill>
                  <a:srgbClr val="143787"/>
                </a:solidFill>
                <a:latin typeface="Aptos"/>
              </a:rPr>
              <a:t> </a:t>
            </a:r>
            <a:r>
              <a:rPr dirty="0" err="1">
                <a:solidFill>
                  <a:srgbClr val="143787"/>
                </a:solidFill>
                <a:latin typeface="Aptos"/>
              </a:rPr>
              <a:t>труд</a:t>
            </a:r>
            <a:r>
              <a:rPr dirty="0">
                <a:solidFill>
                  <a:srgbClr val="143787"/>
                </a:solidFill>
                <a:latin typeface="Aptos"/>
              </a:rPr>
              <a:t> в </a:t>
            </a:r>
            <a:r>
              <a:rPr dirty="0" err="1">
                <a:solidFill>
                  <a:srgbClr val="143787"/>
                </a:solidFill>
                <a:latin typeface="Aptos"/>
              </a:rPr>
              <a:t>условиях</a:t>
            </a:r>
            <a:r>
              <a:rPr dirty="0">
                <a:solidFill>
                  <a:srgbClr val="143787"/>
                </a:solidFill>
                <a:latin typeface="Aptos"/>
              </a:rPr>
              <a:t>, </a:t>
            </a:r>
            <a:r>
              <a:rPr dirty="0" err="1">
                <a:solidFill>
                  <a:srgbClr val="143787"/>
                </a:solidFill>
                <a:latin typeface="Aptos"/>
              </a:rPr>
              <a:t>отвечающих</a:t>
            </a:r>
            <a:r>
              <a:rPr dirty="0">
                <a:solidFill>
                  <a:srgbClr val="143787"/>
                </a:solidFill>
                <a:latin typeface="Aptos"/>
              </a:rPr>
              <a:t> </a:t>
            </a:r>
            <a:r>
              <a:rPr dirty="0" err="1">
                <a:solidFill>
                  <a:srgbClr val="143787"/>
                </a:solidFill>
                <a:latin typeface="Aptos"/>
              </a:rPr>
              <a:t>требованиям</a:t>
            </a:r>
            <a:r>
              <a:rPr dirty="0">
                <a:solidFill>
                  <a:srgbClr val="143787"/>
                </a:solidFill>
                <a:latin typeface="Aptos"/>
              </a:rPr>
              <a:t> </a:t>
            </a:r>
            <a:r>
              <a:rPr dirty="0" err="1">
                <a:solidFill>
                  <a:srgbClr val="143787"/>
                </a:solidFill>
                <a:latin typeface="Aptos"/>
              </a:rPr>
              <a:t>безопасности</a:t>
            </a:r>
            <a:r>
              <a:rPr dirty="0">
                <a:solidFill>
                  <a:srgbClr val="143787"/>
                </a:solidFill>
                <a:latin typeface="Aptos"/>
              </a:rPr>
              <a:t> и </a:t>
            </a:r>
            <a:r>
              <a:rPr dirty="0" err="1">
                <a:solidFill>
                  <a:srgbClr val="143787"/>
                </a:solidFill>
                <a:latin typeface="Aptos"/>
              </a:rPr>
              <a:t>гигиены</a:t>
            </a:r>
            <a:r>
              <a:rPr dirty="0">
                <a:solidFill>
                  <a:srgbClr val="143787"/>
                </a:solidFill>
                <a:latin typeface="Aptos"/>
              </a:rPr>
              <a:t>.</a:t>
            </a:r>
          </a:p>
        </p:txBody>
      </p:sp>
      <p:sp>
        <p:nvSpPr>
          <p:cNvPr id="34" name="TextBox 33">
            <a:extLst>
              <a:ext uri="{FF2B5EF4-FFF2-40B4-BE49-F238E27FC236}">
                <a16:creationId xmlns:a16="http://schemas.microsoft.com/office/drawing/2014/main" id="{AC3DD6F2-6BF1-A903-E655-0D1C2A53D05C}"/>
              </a:ext>
            </a:extLst>
          </p:cNvPr>
          <p:cNvSpPr txBox="1"/>
          <p:nvPr/>
        </p:nvSpPr>
        <p:spPr>
          <a:xfrm>
            <a:off x="868680" y="4315968"/>
            <a:ext cx="4663440" cy="1169551"/>
          </a:xfrm>
          <a:prstGeom prst="rect">
            <a:avLst/>
          </a:prstGeom>
          <a:noFill/>
        </p:spPr>
        <p:txBody>
          <a:bodyPr wrap="square" lIns="45720" rIns="45720" anchor="t">
            <a:spAutoFit/>
          </a:bodyPr>
          <a:lstStyle/>
          <a:p>
            <a:pPr>
              <a:defRPr sz="1400" b="0">
                <a:solidFill>
                  <a:srgbClr val="19315F"/>
                </a:solidFill>
                <a:latin typeface="Aptos"/>
              </a:defRPr>
            </a:pPr>
            <a:r>
              <a:rPr lang="ru-RU" dirty="0">
                <a:solidFill>
                  <a:srgbClr val="143787"/>
                </a:solidFill>
                <a:latin typeface="Aptos"/>
              </a:rPr>
              <a:t>1 марта 2022 года оценка профессиональных рисков стала обязательной процедурой для всех </a:t>
            </a:r>
          </a:p>
          <a:p>
            <a:pPr>
              <a:defRPr sz="1400" b="0">
                <a:solidFill>
                  <a:srgbClr val="19315F"/>
                </a:solidFill>
                <a:latin typeface="Aptos"/>
              </a:defRPr>
            </a:pPr>
            <a:r>
              <a:rPr lang="ru-RU" dirty="0">
                <a:solidFill>
                  <a:srgbClr val="143787"/>
                </a:solidFill>
                <a:latin typeface="Aptos"/>
              </a:rPr>
              <a:t>работодателей в России - это закреплено в статьях 209, 214, 216, 218 Трудового Кодекса РФ.</a:t>
            </a:r>
          </a:p>
          <a:p>
            <a:pPr>
              <a:defRPr sz="1400" b="0">
                <a:solidFill>
                  <a:srgbClr val="19315F"/>
                </a:solidFill>
                <a:latin typeface="Aptos"/>
              </a:defRPr>
            </a:pPr>
            <a:r>
              <a:rPr lang="ru-RU" dirty="0">
                <a:solidFill>
                  <a:srgbClr val="143787"/>
                </a:solidFill>
                <a:latin typeface="Aptos"/>
              </a:rPr>
              <a:t>В соответствии с ст. 209 ТК РФ:</a:t>
            </a:r>
          </a:p>
        </p:txBody>
      </p:sp>
      <p:sp>
        <p:nvSpPr>
          <p:cNvPr id="35" name="Rounded Rectangle 34">
            <a:extLst>
              <a:ext uri="{FF2B5EF4-FFF2-40B4-BE49-F238E27FC236}">
                <a16:creationId xmlns:a16="http://schemas.microsoft.com/office/drawing/2014/main" id="{F7C40653-3225-5021-378F-2DF2FFEE6AC0}"/>
              </a:ext>
            </a:extLst>
          </p:cNvPr>
          <p:cNvSpPr/>
          <p:nvPr/>
        </p:nvSpPr>
        <p:spPr>
          <a:xfrm>
            <a:off x="6217920" y="1481328"/>
            <a:ext cx="5349240" cy="4343400"/>
          </a:xfrm>
          <a:prstGeom prst="roundRect">
            <a:avLst>
              <a:gd name="adj" fmla="val 10312"/>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a:extLst>
              <a:ext uri="{FF2B5EF4-FFF2-40B4-BE49-F238E27FC236}">
                <a16:creationId xmlns:a16="http://schemas.microsoft.com/office/drawing/2014/main" id="{0622475A-F959-0C2A-23DC-CCF626AED1CE}"/>
              </a:ext>
            </a:extLst>
          </p:cNvPr>
          <p:cNvSpPr txBox="1"/>
          <p:nvPr/>
        </p:nvSpPr>
        <p:spPr>
          <a:xfrm>
            <a:off x="6537960" y="2395728"/>
            <a:ext cx="4617720" cy="323165"/>
          </a:xfrm>
          <a:prstGeom prst="rect">
            <a:avLst/>
          </a:prstGeom>
          <a:noFill/>
        </p:spPr>
        <p:txBody>
          <a:bodyPr wrap="square" lIns="45720" rIns="45720" anchor="t">
            <a:spAutoFit/>
          </a:bodyPr>
          <a:lstStyle/>
          <a:p>
            <a:pPr algn="l">
              <a:defRPr sz="1500" b="1">
                <a:solidFill>
                  <a:srgbClr val="143787"/>
                </a:solidFill>
                <a:latin typeface="Aptos"/>
              </a:defRPr>
            </a:pPr>
            <a:r>
              <a:rPr dirty="0" err="1">
                <a:latin typeface="Aptos"/>
              </a:rPr>
              <a:t>Профессиональный</a:t>
            </a:r>
            <a:r>
              <a:rPr dirty="0">
                <a:latin typeface="Aptos"/>
              </a:rPr>
              <a:t> </a:t>
            </a:r>
            <a:r>
              <a:rPr dirty="0" err="1">
                <a:latin typeface="Aptos"/>
              </a:rPr>
              <a:t>риск</a:t>
            </a:r>
            <a:r>
              <a:rPr lang="ru-RU" dirty="0"/>
              <a:t>:</a:t>
            </a:r>
            <a:endParaRPr dirty="0">
              <a:latin typeface="Aptos"/>
            </a:endParaRPr>
          </a:p>
        </p:txBody>
      </p:sp>
      <p:sp>
        <p:nvSpPr>
          <p:cNvPr id="38" name="TextBox 37">
            <a:extLst>
              <a:ext uri="{FF2B5EF4-FFF2-40B4-BE49-F238E27FC236}">
                <a16:creationId xmlns:a16="http://schemas.microsoft.com/office/drawing/2014/main" id="{131AF9C1-9658-BB86-856C-BBF361B7CF97}"/>
              </a:ext>
            </a:extLst>
          </p:cNvPr>
          <p:cNvSpPr txBox="1"/>
          <p:nvPr/>
        </p:nvSpPr>
        <p:spPr>
          <a:xfrm>
            <a:off x="6377940" y="2718893"/>
            <a:ext cx="4617720" cy="1015663"/>
          </a:xfrm>
          <a:prstGeom prst="rect">
            <a:avLst/>
          </a:prstGeom>
          <a:noFill/>
        </p:spPr>
        <p:txBody>
          <a:bodyPr wrap="square" lIns="45720" rIns="45720" anchor="t">
            <a:spAutoFit/>
          </a:bodyPr>
          <a:lstStyle/>
          <a:p>
            <a:pPr>
              <a:defRPr sz="1300" b="0">
                <a:solidFill>
                  <a:srgbClr val="19315F"/>
                </a:solidFill>
                <a:latin typeface="Aptos"/>
              </a:defRPr>
            </a:pPr>
            <a:r>
              <a:rPr lang="ru-RU" sz="1200" kern="0" dirty="0">
                <a:solidFill>
                  <a:srgbClr val="143787"/>
                </a:solidFill>
                <a:ea typeface="Times New Roman" panose="02020603050405020304" pitchFamily="18" charset="0"/>
                <a:cs typeface="Times New Roman" panose="02020603050405020304" pitchFamily="18" charset="0"/>
              </a:rPr>
              <a:t>вероятность причинения вреда жизни и/или здоровью работника в результате воздействия на него вредных и/или опасных производственных факторов при исполнении им своей трудовой функции с учетом возможной тяжести повреждения здоровья.</a:t>
            </a:r>
            <a:endParaRPr sz="1200" dirty="0">
              <a:solidFill>
                <a:srgbClr val="143787"/>
              </a:solidFill>
              <a:latin typeface="Aptos"/>
            </a:endParaRPr>
          </a:p>
        </p:txBody>
      </p:sp>
      <p:sp>
        <p:nvSpPr>
          <p:cNvPr id="39" name="TextBox 38">
            <a:extLst>
              <a:ext uri="{FF2B5EF4-FFF2-40B4-BE49-F238E27FC236}">
                <a16:creationId xmlns:a16="http://schemas.microsoft.com/office/drawing/2014/main" id="{3F754675-9D35-159F-42E3-FAC17A4C3691}"/>
              </a:ext>
            </a:extLst>
          </p:cNvPr>
          <p:cNvSpPr txBox="1"/>
          <p:nvPr/>
        </p:nvSpPr>
        <p:spPr>
          <a:xfrm>
            <a:off x="6537960" y="3992803"/>
            <a:ext cx="4617720" cy="323165"/>
          </a:xfrm>
          <a:prstGeom prst="rect">
            <a:avLst/>
          </a:prstGeom>
          <a:noFill/>
        </p:spPr>
        <p:txBody>
          <a:bodyPr wrap="square" lIns="45720" rIns="45720" anchor="t">
            <a:spAutoFit/>
          </a:bodyPr>
          <a:lstStyle/>
          <a:p>
            <a:pPr algn="l">
              <a:defRPr sz="1500" b="1">
                <a:solidFill>
                  <a:srgbClr val="684BAA"/>
                </a:solidFill>
                <a:latin typeface="Aptos"/>
              </a:defRPr>
            </a:pPr>
            <a:r>
              <a:rPr dirty="0" err="1">
                <a:latin typeface="Aptos"/>
              </a:rPr>
              <a:t>Управление</a:t>
            </a:r>
            <a:r>
              <a:rPr dirty="0">
                <a:latin typeface="Aptos"/>
              </a:rPr>
              <a:t> </a:t>
            </a:r>
            <a:r>
              <a:rPr dirty="0" err="1">
                <a:latin typeface="Aptos"/>
              </a:rPr>
              <a:t>профессиональными</a:t>
            </a:r>
            <a:r>
              <a:rPr dirty="0">
                <a:latin typeface="Aptos"/>
              </a:rPr>
              <a:t> </a:t>
            </a:r>
            <a:r>
              <a:rPr dirty="0" err="1">
                <a:latin typeface="Aptos"/>
              </a:rPr>
              <a:t>рисками</a:t>
            </a:r>
            <a:r>
              <a:rPr lang="ru-RU" dirty="0">
                <a:latin typeface="Aptos"/>
              </a:rPr>
              <a:t>:</a:t>
            </a:r>
            <a:endParaRPr dirty="0">
              <a:latin typeface="Aptos"/>
            </a:endParaRPr>
          </a:p>
        </p:txBody>
      </p:sp>
      <p:sp>
        <p:nvSpPr>
          <p:cNvPr id="40" name="TextBox 39">
            <a:extLst>
              <a:ext uri="{FF2B5EF4-FFF2-40B4-BE49-F238E27FC236}">
                <a16:creationId xmlns:a16="http://schemas.microsoft.com/office/drawing/2014/main" id="{981D4D68-F5C7-006D-5BB1-56D8E10C59FB}"/>
              </a:ext>
            </a:extLst>
          </p:cNvPr>
          <p:cNvSpPr txBox="1"/>
          <p:nvPr/>
        </p:nvSpPr>
        <p:spPr>
          <a:xfrm>
            <a:off x="6377940" y="4315968"/>
            <a:ext cx="4617720" cy="1384995"/>
          </a:xfrm>
          <a:prstGeom prst="rect">
            <a:avLst/>
          </a:prstGeom>
          <a:noFill/>
        </p:spPr>
        <p:txBody>
          <a:bodyPr wrap="square" lIns="45720" rIns="45720" anchor="t">
            <a:spAutoFit/>
          </a:bodyPr>
          <a:lstStyle/>
          <a:p>
            <a:pPr>
              <a:defRPr sz="1300" b="0">
                <a:solidFill>
                  <a:srgbClr val="19315F"/>
                </a:solidFill>
                <a:latin typeface="Aptos"/>
              </a:defRPr>
            </a:pPr>
            <a:r>
              <a:rPr lang="ru-RU" sz="1200" kern="0" dirty="0">
                <a:solidFill>
                  <a:srgbClr val="143787"/>
                </a:solidFill>
                <a:ea typeface="Times New Roman" panose="02020603050405020304" pitchFamily="18" charset="0"/>
                <a:cs typeface="Times New Roman" panose="02020603050405020304" pitchFamily="18" charset="0"/>
              </a:rPr>
              <a:t>комплекс взаимосвязанных мероприятий и процедур, являющихся элементами системы управления охраной труда и включающих с себя выявление опасностей, оценку профессиональных рисков и применение мер по снижению уровней профессиональных рисков или недопущению повышения их уровней, мониторинг и пересмотр уровней выявленных профессиональных рисков.</a:t>
            </a:r>
            <a:endParaRPr sz="1200" dirty="0">
              <a:solidFill>
                <a:srgbClr val="143787"/>
              </a:solidFill>
              <a:latin typeface="Aptos"/>
            </a:endParaRPr>
          </a:p>
        </p:txBody>
      </p:sp>
      <p:pic>
        <p:nvPicPr>
          <p:cNvPr id="41" name="Picture 6" descr="C:\Василиса\1-САЙТЫ\1-СПЕКТР\- ПРОГРАММА РИСКИ-\ВРМ СОТ лого с подписью.png">
            <a:extLst>
              <a:ext uri="{FF2B5EF4-FFF2-40B4-BE49-F238E27FC236}">
                <a16:creationId xmlns:a16="http://schemas.microsoft.com/office/drawing/2014/main" id="{453FB9BC-56AD-77C8-E704-528D04BFF822}"/>
              </a:ext>
            </a:extLst>
          </p:cNvPr>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sp>
        <p:nvSpPr>
          <p:cNvPr id="42" name="Rounded Rectangle 30">
            <a:extLst>
              <a:ext uri="{FF2B5EF4-FFF2-40B4-BE49-F238E27FC236}">
                <a16:creationId xmlns:a16="http://schemas.microsoft.com/office/drawing/2014/main" id="{995A035F-5698-46F1-70DE-E77AF134C17F}"/>
              </a:ext>
            </a:extLst>
          </p:cNvPr>
          <p:cNvSpPr/>
          <p:nvPr/>
        </p:nvSpPr>
        <p:spPr>
          <a:xfrm>
            <a:off x="6537960" y="1783080"/>
            <a:ext cx="2148840" cy="384048"/>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b="1">
                <a:solidFill>
                  <a:srgbClr val="FFFFFF"/>
                </a:solidFill>
                <a:latin typeface="Aptos"/>
              </a:defRPr>
            </a:pPr>
            <a:r>
              <a:rPr lang="ru-RU" dirty="0">
                <a:solidFill>
                  <a:srgbClr val="143787"/>
                </a:solidFill>
              </a:rPr>
              <a:t>КЛЮЧЕВЫЕ ПОНЯТИЯ</a:t>
            </a:r>
            <a:endParaRPr dirty="0">
              <a:solidFill>
                <a:srgbClr val="143787"/>
              </a:solidFill>
              <a:latin typeface="Aptos"/>
            </a:endParaRPr>
          </a:p>
        </p:txBody>
      </p:sp>
      <p:grpSp>
        <p:nvGrpSpPr>
          <p:cNvPr id="44" name="Группа 43">
            <a:extLst>
              <a:ext uri="{FF2B5EF4-FFF2-40B4-BE49-F238E27FC236}">
                <a16:creationId xmlns:a16="http://schemas.microsoft.com/office/drawing/2014/main" id="{879BEC0F-13B5-F0B1-5FB4-F2A63A7A4155}"/>
              </a:ext>
            </a:extLst>
          </p:cNvPr>
          <p:cNvGrpSpPr/>
          <p:nvPr/>
        </p:nvGrpSpPr>
        <p:grpSpPr>
          <a:xfrm>
            <a:off x="1508760" y="6263640"/>
            <a:ext cx="10835640" cy="502920"/>
            <a:chOff x="1508760" y="6263640"/>
            <a:chExt cx="10835640" cy="502920"/>
          </a:xfrm>
        </p:grpSpPr>
        <p:sp>
          <p:nvSpPr>
            <p:cNvPr id="24" name="Parallelogram 23">
              <a:extLst>
                <a:ext uri="{FF2B5EF4-FFF2-40B4-BE49-F238E27FC236}">
                  <a16:creationId xmlns:a16="http://schemas.microsoft.com/office/drawing/2014/main" id="{14DE06FD-A921-A0A3-15ED-DA334C823DAF}"/>
                </a:ext>
              </a:extLst>
            </p:cNvPr>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B8E36D42-B509-6ABF-9863-F8550D9E6CDC}"/>
                </a:ext>
              </a:extLst>
            </p:cNvPr>
            <p:cNvSpPr txBox="1"/>
            <p:nvPr/>
          </p:nvSpPr>
          <p:spPr>
            <a:xfrm>
              <a:off x="11550180" y="6473952"/>
              <a:ext cx="245580" cy="223138"/>
            </a:xfrm>
            <a:prstGeom prst="rect">
              <a:avLst/>
            </a:prstGeom>
            <a:noFill/>
          </p:spPr>
          <p:txBody>
            <a:bodyPr wrap="none">
              <a:spAutoFit/>
            </a:bodyPr>
            <a:lstStyle/>
            <a:p>
              <a:pPr algn="r">
                <a:defRPr sz="850">
                  <a:solidFill>
                    <a:srgbClr val="657797"/>
                  </a:solidFill>
                  <a:latin typeface="Aptos"/>
                </a:defRPr>
              </a:pPr>
              <a:r>
                <a:rPr dirty="0">
                  <a:latin typeface="Aptos"/>
                </a:rPr>
                <a:t>1</a:t>
              </a:r>
            </a:p>
          </p:txBody>
        </p:sp>
        <p:sp>
          <p:nvSpPr>
            <p:cNvPr id="43" name="TextBox 42">
              <a:extLst>
                <a:ext uri="{FF2B5EF4-FFF2-40B4-BE49-F238E27FC236}">
                  <a16:creationId xmlns:a16="http://schemas.microsoft.com/office/drawing/2014/main" id="{03C917CD-5B2A-D589-DBA8-820BF7B275C8}"/>
                </a:ext>
              </a:extLst>
            </p:cNvPr>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extLst>
      <p:ext uri="{BB962C8B-B14F-4D97-AF65-F5344CB8AC3E}">
        <p14:creationId xmlns:p14="http://schemas.microsoft.com/office/powerpoint/2010/main" val="1571836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492663"/>
            <a:ext cx="8636916" cy="400110"/>
          </a:xfrm>
          <a:prstGeom prst="rect">
            <a:avLst/>
          </a:prstGeom>
          <a:noFill/>
        </p:spPr>
        <p:txBody>
          <a:bodyPr wrap="none">
            <a:spAutoFit/>
          </a:bodyPr>
          <a:lstStyle/>
          <a:p>
            <a:pPr>
              <a:defRPr sz="2700" b="1">
                <a:solidFill>
                  <a:srgbClr val="0F2A69"/>
                </a:solidFill>
                <a:latin typeface="Aptos Display"/>
              </a:defRPr>
            </a:pPr>
            <a:r>
              <a:rPr lang="ru-RU" sz="2000" dirty="0">
                <a:solidFill>
                  <a:srgbClr val="143787"/>
                </a:solidFill>
              </a:rPr>
              <a:t>ПРИЧИНЫ ИГНОРИРОВАНИЯ ПРОЦЕДУРЫ ОПР И ПОСЛЕДСТВИЯ</a:t>
            </a:r>
          </a:p>
        </p:txBody>
      </p:sp>
      <p:sp>
        <p:nvSpPr>
          <p:cNvPr id="27" name="Rectangle 26"/>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502920" y="1353312"/>
            <a:ext cx="11064240" cy="566928"/>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rPr dirty="0">
                <a:latin typeface="Aptos"/>
              </a:rPr>
              <a:t>ПОЧЕМУ ПРОЦЕДУРУ ОПР ИНОГДА НЕДООЦЕНИВАЮТ</a:t>
            </a:r>
          </a:p>
        </p:txBody>
      </p:sp>
      <p:sp>
        <p:nvSpPr>
          <p:cNvPr id="30" name="Rounded Rectangle 29"/>
          <p:cNvSpPr/>
          <p:nvPr/>
        </p:nvSpPr>
        <p:spPr>
          <a:xfrm>
            <a:off x="685800" y="2176272"/>
            <a:ext cx="2514600" cy="713232"/>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868680" y="2304288"/>
            <a:ext cx="2194560" cy="457200"/>
          </a:xfrm>
          <a:prstGeom prst="rect">
            <a:avLst/>
          </a:prstGeom>
          <a:noFill/>
        </p:spPr>
        <p:txBody>
          <a:bodyPr wrap="square" lIns="45720" rIns="45720" anchor="t">
            <a:spAutoFit/>
          </a:bodyPr>
          <a:lstStyle/>
          <a:p>
            <a:pPr algn="l">
              <a:defRPr sz="1150" b="1">
                <a:solidFill>
                  <a:srgbClr val="19315F"/>
                </a:solidFill>
                <a:latin typeface="Aptos"/>
              </a:defRPr>
            </a:pPr>
            <a:r>
              <a:rPr dirty="0" err="1">
                <a:latin typeface="Aptos"/>
              </a:rPr>
              <a:t>Замещение</a:t>
            </a:r>
            <a:r>
              <a:rPr dirty="0">
                <a:latin typeface="Aptos"/>
              </a:rPr>
              <a:t> </a:t>
            </a:r>
            <a:r>
              <a:rPr dirty="0" err="1">
                <a:latin typeface="Aptos"/>
              </a:rPr>
              <a:t>одной</a:t>
            </a:r>
            <a:r>
              <a:rPr dirty="0">
                <a:latin typeface="Aptos"/>
              </a:rPr>
              <a:t> </a:t>
            </a:r>
            <a:r>
              <a:rPr dirty="0" err="1">
                <a:latin typeface="Aptos"/>
              </a:rPr>
              <a:t>процедуры</a:t>
            </a:r>
            <a:r>
              <a:rPr dirty="0">
                <a:latin typeface="Aptos"/>
              </a:rPr>
              <a:t> </a:t>
            </a:r>
            <a:r>
              <a:rPr dirty="0" err="1">
                <a:latin typeface="Aptos"/>
              </a:rPr>
              <a:t>на</a:t>
            </a:r>
            <a:r>
              <a:rPr dirty="0">
                <a:latin typeface="Aptos"/>
              </a:rPr>
              <a:t> </a:t>
            </a:r>
            <a:r>
              <a:rPr dirty="0" err="1">
                <a:latin typeface="Aptos"/>
              </a:rPr>
              <a:t>другую</a:t>
            </a:r>
            <a:endParaRPr dirty="0">
              <a:latin typeface="Aptos"/>
            </a:endParaRPr>
          </a:p>
        </p:txBody>
      </p:sp>
      <p:sp>
        <p:nvSpPr>
          <p:cNvPr id="32" name="Rounded Rectangle 31"/>
          <p:cNvSpPr/>
          <p:nvPr/>
        </p:nvSpPr>
        <p:spPr>
          <a:xfrm>
            <a:off x="3474720" y="2176272"/>
            <a:ext cx="2514600" cy="713232"/>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3657600" y="2304288"/>
            <a:ext cx="2194560" cy="457200"/>
          </a:xfrm>
          <a:prstGeom prst="rect">
            <a:avLst/>
          </a:prstGeom>
          <a:noFill/>
        </p:spPr>
        <p:txBody>
          <a:bodyPr wrap="square" lIns="45720" rIns="45720" anchor="t">
            <a:spAutoFit/>
          </a:bodyPr>
          <a:lstStyle/>
          <a:p>
            <a:pPr algn="l">
              <a:defRPr sz="1150" b="1">
                <a:solidFill>
                  <a:srgbClr val="19315F"/>
                </a:solidFill>
                <a:latin typeface="Aptos"/>
              </a:defRPr>
            </a:pPr>
            <a:r>
              <a:rPr dirty="0" err="1">
                <a:latin typeface="Aptos"/>
              </a:rPr>
              <a:t>Формальный</a:t>
            </a:r>
            <a:r>
              <a:rPr dirty="0">
                <a:latin typeface="Aptos"/>
              </a:rPr>
              <a:t> </a:t>
            </a:r>
            <a:r>
              <a:rPr dirty="0" err="1">
                <a:latin typeface="Aptos"/>
              </a:rPr>
              <a:t>подход</a:t>
            </a:r>
            <a:r>
              <a:rPr dirty="0">
                <a:latin typeface="Aptos"/>
              </a:rPr>
              <a:t> к </a:t>
            </a:r>
            <a:r>
              <a:rPr dirty="0" err="1">
                <a:latin typeface="Aptos"/>
              </a:rPr>
              <a:t>процедуре</a:t>
            </a:r>
            <a:r>
              <a:rPr dirty="0">
                <a:latin typeface="Aptos"/>
              </a:rPr>
              <a:t> ОПР</a:t>
            </a:r>
          </a:p>
        </p:txBody>
      </p:sp>
      <p:sp>
        <p:nvSpPr>
          <p:cNvPr id="34" name="Rounded Rectangle 33"/>
          <p:cNvSpPr/>
          <p:nvPr/>
        </p:nvSpPr>
        <p:spPr>
          <a:xfrm>
            <a:off x="685800" y="3136391"/>
            <a:ext cx="2514600" cy="713232"/>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868680" y="3264408"/>
            <a:ext cx="2194560" cy="269304"/>
          </a:xfrm>
          <a:prstGeom prst="rect">
            <a:avLst/>
          </a:prstGeom>
          <a:noFill/>
        </p:spPr>
        <p:txBody>
          <a:bodyPr wrap="square" lIns="45720" rIns="45720" anchor="t">
            <a:spAutoFit/>
          </a:bodyPr>
          <a:lstStyle/>
          <a:p>
            <a:pPr algn="l">
              <a:defRPr sz="1150" b="1">
                <a:solidFill>
                  <a:srgbClr val="19315F"/>
                </a:solidFill>
                <a:latin typeface="Aptos"/>
              </a:defRPr>
            </a:pPr>
            <a:r>
              <a:rPr dirty="0" err="1">
                <a:latin typeface="Aptos"/>
              </a:rPr>
              <a:t>Недостаток</a:t>
            </a:r>
            <a:r>
              <a:rPr dirty="0">
                <a:latin typeface="Aptos"/>
              </a:rPr>
              <a:t> </a:t>
            </a:r>
            <a:r>
              <a:rPr dirty="0" err="1">
                <a:latin typeface="Aptos"/>
              </a:rPr>
              <a:t>квалификации</a:t>
            </a:r>
            <a:endParaRPr dirty="0">
              <a:latin typeface="Aptos"/>
            </a:endParaRPr>
          </a:p>
        </p:txBody>
      </p:sp>
      <p:sp>
        <p:nvSpPr>
          <p:cNvPr id="36" name="Rounded Rectangle 35"/>
          <p:cNvSpPr/>
          <p:nvPr/>
        </p:nvSpPr>
        <p:spPr>
          <a:xfrm>
            <a:off x="3474720" y="3136391"/>
            <a:ext cx="2514600" cy="713232"/>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3657600" y="3264408"/>
            <a:ext cx="2194560" cy="269304"/>
          </a:xfrm>
          <a:prstGeom prst="rect">
            <a:avLst/>
          </a:prstGeom>
          <a:noFill/>
        </p:spPr>
        <p:txBody>
          <a:bodyPr wrap="square" lIns="45720" rIns="45720" anchor="t">
            <a:spAutoFit/>
          </a:bodyPr>
          <a:lstStyle/>
          <a:p>
            <a:pPr algn="l">
              <a:defRPr sz="1150" b="1">
                <a:solidFill>
                  <a:srgbClr val="19315F"/>
                </a:solidFill>
                <a:latin typeface="Aptos"/>
              </a:defRPr>
            </a:pPr>
            <a:r>
              <a:rPr dirty="0" err="1">
                <a:latin typeface="Aptos"/>
              </a:rPr>
              <a:t>Стремление</a:t>
            </a:r>
            <a:r>
              <a:rPr dirty="0">
                <a:latin typeface="Aptos"/>
              </a:rPr>
              <a:t> </a:t>
            </a:r>
            <a:r>
              <a:rPr dirty="0" err="1">
                <a:latin typeface="Aptos"/>
              </a:rPr>
              <a:t>сэкономить</a:t>
            </a:r>
            <a:endParaRPr dirty="0">
              <a:latin typeface="Aptos"/>
            </a:endParaRPr>
          </a:p>
        </p:txBody>
      </p:sp>
      <p:sp>
        <p:nvSpPr>
          <p:cNvPr id="38" name="Rounded Rectangle 37"/>
          <p:cNvSpPr/>
          <p:nvPr/>
        </p:nvSpPr>
        <p:spPr>
          <a:xfrm>
            <a:off x="685800" y="4096512"/>
            <a:ext cx="2514600" cy="713232"/>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868680" y="4224528"/>
            <a:ext cx="2194560" cy="269304"/>
          </a:xfrm>
          <a:prstGeom prst="rect">
            <a:avLst/>
          </a:prstGeom>
          <a:noFill/>
        </p:spPr>
        <p:txBody>
          <a:bodyPr wrap="square" lIns="45720" rIns="45720" anchor="t">
            <a:spAutoFit/>
          </a:bodyPr>
          <a:lstStyle/>
          <a:p>
            <a:pPr algn="l">
              <a:defRPr sz="1150" b="1">
                <a:solidFill>
                  <a:srgbClr val="19315F"/>
                </a:solidFill>
                <a:latin typeface="Aptos"/>
              </a:defRPr>
            </a:pPr>
            <a:r>
              <a:rPr dirty="0" err="1">
                <a:latin typeface="Aptos"/>
              </a:rPr>
              <a:t>Непонимание</a:t>
            </a:r>
            <a:r>
              <a:rPr dirty="0">
                <a:latin typeface="Aptos"/>
              </a:rPr>
              <a:t> </a:t>
            </a:r>
            <a:r>
              <a:rPr dirty="0" err="1">
                <a:latin typeface="Aptos"/>
              </a:rPr>
              <a:t>важности</a:t>
            </a:r>
            <a:endParaRPr dirty="0">
              <a:latin typeface="Aptos"/>
            </a:endParaRPr>
          </a:p>
        </p:txBody>
      </p:sp>
      <p:sp>
        <p:nvSpPr>
          <p:cNvPr id="40" name="Rounded Rectangle 39"/>
          <p:cNvSpPr/>
          <p:nvPr/>
        </p:nvSpPr>
        <p:spPr>
          <a:xfrm>
            <a:off x="3474720" y="4096512"/>
            <a:ext cx="2514600" cy="713232"/>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3657600" y="4224528"/>
            <a:ext cx="2194560" cy="269304"/>
          </a:xfrm>
          <a:prstGeom prst="rect">
            <a:avLst/>
          </a:prstGeom>
          <a:noFill/>
        </p:spPr>
        <p:txBody>
          <a:bodyPr wrap="square" lIns="45720" rIns="45720" anchor="t">
            <a:spAutoFit/>
          </a:bodyPr>
          <a:lstStyle/>
          <a:p>
            <a:pPr algn="l">
              <a:defRPr sz="1150" b="1">
                <a:solidFill>
                  <a:srgbClr val="19315F"/>
                </a:solidFill>
                <a:latin typeface="Aptos"/>
              </a:defRPr>
            </a:pPr>
            <a:r>
              <a:rPr dirty="0" err="1">
                <a:latin typeface="Aptos"/>
              </a:rPr>
              <a:t>Сложность</a:t>
            </a:r>
            <a:r>
              <a:rPr dirty="0">
                <a:latin typeface="Aptos"/>
              </a:rPr>
              <a:t> и </a:t>
            </a:r>
            <a:r>
              <a:rPr dirty="0" err="1">
                <a:latin typeface="Aptos"/>
              </a:rPr>
              <a:t>объём</a:t>
            </a:r>
            <a:r>
              <a:rPr dirty="0">
                <a:latin typeface="Aptos"/>
              </a:rPr>
              <a:t> </a:t>
            </a:r>
            <a:r>
              <a:rPr dirty="0" err="1">
                <a:latin typeface="Aptos"/>
              </a:rPr>
              <a:t>работы</a:t>
            </a:r>
            <a:endParaRPr dirty="0">
              <a:latin typeface="Aptos"/>
            </a:endParaRPr>
          </a:p>
        </p:txBody>
      </p:sp>
      <p:sp>
        <p:nvSpPr>
          <p:cNvPr id="42" name="Rounded Rectangle 41"/>
          <p:cNvSpPr/>
          <p:nvPr/>
        </p:nvSpPr>
        <p:spPr>
          <a:xfrm>
            <a:off x="6446520" y="2176272"/>
            <a:ext cx="5074920" cy="3520440"/>
          </a:xfrm>
          <a:prstGeom prst="roundRect">
            <a:avLst>
              <a:gd name="adj" fmla="val 11031"/>
            </a:avLst>
          </a:prstGeom>
          <a:solidFill>
            <a:srgbClr val="FDEDEA"/>
          </a:solidFill>
          <a:ln w="12700">
            <a:solidFill>
              <a:srgbClr val="F7C6B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6720840" y="2450592"/>
            <a:ext cx="4480560" cy="369332"/>
          </a:xfrm>
          <a:prstGeom prst="rect">
            <a:avLst/>
          </a:prstGeom>
          <a:noFill/>
        </p:spPr>
        <p:txBody>
          <a:bodyPr wrap="square" lIns="45720" rIns="45720" anchor="t">
            <a:spAutoFit/>
          </a:bodyPr>
          <a:lstStyle/>
          <a:p>
            <a:pPr algn="l">
              <a:defRPr sz="1800" b="1">
                <a:solidFill>
                  <a:srgbClr val="EF4C3D"/>
                </a:solidFill>
                <a:latin typeface="Aptos"/>
              </a:defRPr>
            </a:pPr>
            <a:r>
              <a:rPr dirty="0">
                <a:latin typeface="Aptos"/>
              </a:rPr>
              <a:t>ПОСЛЕДСТВИЯ</a:t>
            </a:r>
          </a:p>
        </p:txBody>
      </p:sp>
      <p:sp>
        <p:nvSpPr>
          <p:cNvPr id="44" name="TextBox 43"/>
          <p:cNvSpPr txBox="1"/>
          <p:nvPr/>
        </p:nvSpPr>
        <p:spPr>
          <a:xfrm>
            <a:off x="6675120" y="2971800"/>
            <a:ext cx="4434840" cy="1898981"/>
          </a:xfrm>
          <a:prstGeom prst="rect">
            <a:avLst/>
          </a:prstGeom>
          <a:noFill/>
        </p:spPr>
        <p:txBody>
          <a:bodyPr wrap="square" lIns="18288" tIns="18288" rIns="18288" bIns="18288">
            <a:spAutoFit/>
          </a:bodyPr>
          <a:lstStyle/>
          <a:p>
            <a:pPr>
              <a:spcAft>
                <a:spcPts val="500"/>
              </a:spcAft>
              <a:defRPr sz="1150">
                <a:solidFill>
                  <a:srgbClr val="19315F"/>
                </a:solidFill>
                <a:latin typeface="Aptos"/>
              </a:defRPr>
            </a:pPr>
            <a:r>
              <a:rPr dirty="0">
                <a:solidFill>
                  <a:srgbClr val="143787"/>
                </a:solidFill>
                <a:latin typeface="Aptos"/>
              </a:rPr>
              <a:t>✓  </a:t>
            </a:r>
            <a:r>
              <a:rPr sz="1200" b="1" dirty="0" err="1">
                <a:solidFill>
                  <a:srgbClr val="143787"/>
                </a:solidFill>
                <a:latin typeface="Aptos"/>
              </a:rPr>
              <a:t>Проблемы</a:t>
            </a:r>
            <a:r>
              <a:rPr sz="1200" b="1" dirty="0">
                <a:solidFill>
                  <a:srgbClr val="143787"/>
                </a:solidFill>
                <a:latin typeface="Aptos"/>
              </a:rPr>
              <a:t> </a:t>
            </a:r>
            <a:r>
              <a:rPr sz="1200" b="1" dirty="0" err="1">
                <a:solidFill>
                  <a:srgbClr val="143787"/>
                </a:solidFill>
                <a:latin typeface="Aptos"/>
              </a:rPr>
              <a:t>при</a:t>
            </a:r>
            <a:r>
              <a:rPr sz="1200" b="1" dirty="0">
                <a:solidFill>
                  <a:srgbClr val="143787"/>
                </a:solidFill>
                <a:latin typeface="Aptos"/>
              </a:rPr>
              <a:t> </a:t>
            </a:r>
            <a:r>
              <a:rPr sz="1200" b="1" dirty="0" err="1">
                <a:solidFill>
                  <a:srgbClr val="143787"/>
                </a:solidFill>
                <a:latin typeface="Aptos"/>
              </a:rPr>
              <a:t>проверках</a:t>
            </a:r>
            <a:r>
              <a:rPr sz="1200" b="1" dirty="0">
                <a:solidFill>
                  <a:srgbClr val="143787"/>
                </a:solidFill>
                <a:latin typeface="Aptos"/>
              </a:rPr>
              <a:t> ГИТ</a:t>
            </a:r>
          </a:p>
          <a:p>
            <a:pPr>
              <a:spcAft>
                <a:spcPts val="500"/>
              </a:spcAft>
              <a:defRPr sz="1150">
                <a:solidFill>
                  <a:srgbClr val="19315F"/>
                </a:solidFill>
                <a:latin typeface="Aptos"/>
              </a:defRPr>
            </a:pPr>
            <a:r>
              <a:rPr sz="1200" b="1" dirty="0">
                <a:solidFill>
                  <a:srgbClr val="143787"/>
                </a:solidFill>
                <a:latin typeface="Aptos"/>
              </a:rPr>
              <a:t>✓  </a:t>
            </a:r>
            <a:r>
              <a:rPr sz="1200" b="1" dirty="0" err="1">
                <a:solidFill>
                  <a:srgbClr val="143787"/>
                </a:solidFill>
                <a:latin typeface="Aptos"/>
              </a:rPr>
              <a:t>Административные</a:t>
            </a:r>
            <a:r>
              <a:rPr sz="1200" b="1" dirty="0">
                <a:solidFill>
                  <a:srgbClr val="143787"/>
                </a:solidFill>
                <a:latin typeface="Aptos"/>
              </a:rPr>
              <a:t> </a:t>
            </a:r>
            <a:r>
              <a:rPr sz="1200" b="1" dirty="0" err="1">
                <a:solidFill>
                  <a:srgbClr val="143787"/>
                </a:solidFill>
                <a:latin typeface="Aptos"/>
              </a:rPr>
              <a:t>штрафы</a:t>
            </a:r>
            <a:r>
              <a:rPr sz="1200" b="1" dirty="0">
                <a:solidFill>
                  <a:srgbClr val="143787"/>
                </a:solidFill>
                <a:latin typeface="Aptos"/>
              </a:rPr>
              <a:t>: </a:t>
            </a:r>
            <a:r>
              <a:rPr sz="1200" b="1" dirty="0" err="1">
                <a:solidFill>
                  <a:srgbClr val="143787"/>
                </a:solidFill>
                <a:latin typeface="Aptos"/>
              </a:rPr>
              <a:t>для</a:t>
            </a:r>
            <a:r>
              <a:rPr sz="1200" b="1" dirty="0">
                <a:solidFill>
                  <a:srgbClr val="143787"/>
                </a:solidFill>
                <a:latin typeface="Aptos"/>
              </a:rPr>
              <a:t> </a:t>
            </a:r>
            <a:r>
              <a:rPr sz="1200" b="1" dirty="0" err="1">
                <a:solidFill>
                  <a:srgbClr val="143787"/>
                </a:solidFill>
                <a:latin typeface="Aptos"/>
              </a:rPr>
              <a:t>юрлиц</a:t>
            </a:r>
            <a:r>
              <a:rPr sz="1200" b="1" dirty="0">
                <a:solidFill>
                  <a:srgbClr val="143787"/>
                </a:solidFill>
                <a:latin typeface="Aptos"/>
              </a:rPr>
              <a:t> 50–80 </a:t>
            </a:r>
            <a:r>
              <a:rPr sz="1200" b="1" dirty="0" err="1">
                <a:solidFill>
                  <a:srgbClr val="143787"/>
                </a:solidFill>
                <a:latin typeface="Aptos"/>
              </a:rPr>
              <a:t>тыс</a:t>
            </a:r>
            <a:r>
              <a:rPr sz="1200" b="1" dirty="0">
                <a:solidFill>
                  <a:srgbClr val="143787"/>
                </a:solidFill>
                <a:latin typeface="Aptos"/>
              </a:rPr>
              <a:t>. </a:t>
            </a:r>
            <a:r>
              <a:rPr sz="1200" b="1" dirty="0" err="1">
                <a:solidFill>
                  <a:srgbClr val="143787"/>
                </a:solidFill>
                <a:latin typeface="Aptos"/>
              </a:rPr>
              <a:t>руб</a:t>
            </a:r>
            <a:r>
              <a:rPr sz="1200" b="1" dirty="0">
                <a:solidFill>
                  <a:srgbClr val="143787"/>
                </a:solidFill>
                <a:latin typeface="Aptos"/>
              </a:rPr>
              <a:t>.</a:t>
            </a:r>
          </a:p>
          <a:p>
            <a:pPr>
              <a:spcAft>
                <a:spcPts val="500"/>
              </a:spcAft>
              <a:defRPr sz="1150">
                <a:solidFill>
                  <a:srgbClr val="19315F"/>
                </a:solidFill>
                <a:latin typeface="Aptos"/>
              </a:defRPr>
            </a:pPr>
            <a:r>
              <a:rPr sz="1200" b="1" dirty="0">
                <a:solidFill>
                  <a:srgbClr val="143787"/>
                </a:solidFill>
                <a:latin typeface="Aptos"/>
              </a:rPr>
              <a:t>✓  </a:t>
            </a:r>
            <a:r>
              <a:rPr sz="1200" b="1" dirty="0" err="1">
                <a:solidFill>
                  <a:srgbClr val="143787"/>
                </a:solidFill>
                <a:latin typeface="Aptos"/>
              </a:rPr>
              <a:t>Рост</a:t>
            </a:r>
            <a:r>
              <a:rPr sz="1200" b="1" dirty="0">
                <a:solidFill>
                  <a:srgbClr val="143787"/>
                </a:solidFill>
                <a:latin typeface="Aptos"/>
              </a:rPr>
              <a:t> </a:t>
            </a:r>
            <a:r>
              <a:rPr sz="1200" b="1" dirty="0" err="1">
                <a:solidFill>
                  <a:srgbClr val="143787"/>
                </a:solidFill>
                <a:latin typeface="Aptos"/>
              </a:rPr>
              <a:t>травматизма</a:t>
            </a:r>
            <a:r>
              <a:rPr sz="1200" b="1" dirty="0">
                <a:solidFill>
                  <a:srgbClr val="143787"/>
                </a:solidFill>
                <a:latin typeface="Aptos"/>
              </a:rPr>
              <a:t> и </a:t>
            </a:r>
            <a:r>
              <a:rPr sz="1200" b="1" dirty="0" err="1">
                <a:solidFill>
                  <a:srgbClr val="143787"/>
                </a:solidFill>
                <a:latin typeface="Aptos"/>
              </a:rPr>
              <a:t>профзаболеваний</a:t>
            </a:r>
            <a:endParaRPr sz="1200" b="1" dirty="0">
              <a:solidFill>
                <a:srgbClr val="143787"/>
              </a:solidFill>
              <a:latin typeface="Aptos"/>
            </a:endParaRPr>
          </a:p>
          <a:p>
            <a:pPr>
              <a:spcAft>
                <a:spcPts val="500"/>
              </a:spcAft>
              <a:defRPr sz="1150">
                <a:solidFill>
                  <a:srgbClr val="19315F"/>
                </a:solidFill>
                <a:latin typeface="Aptos"/>
              </a:defRPr>
            </a:pPr>
            <a:r>
              <a:rPr sz="1200" b="1" dirty="0">
                <a:solidFill>
                  <a:srgbClr val="143787"/>
                </a:solidFill>
                <a:latin typeface="Aptos"/>
              </a:rPr>
              <a:t>✓  </a:t>
            </a:r>
            <a:r>
              <a:rPr sz="1200" b="1" dirty="0" err="1">
                <a:solidFill>
                  <a:srgbClr val="143787"/>
                </a:solidFill>
                <a:latin typeface="Aptos"/>
              </a:rPr>
              <a:t>Финансовые</a:t>
            </a:r>
            <a:r>
              <a:rPr sz="1200" b="1" dirty="0">
                <a:solidFill>
                  <a:srgbClr val="143787"/>
                </a:solidFill>
                <a:latin typeface="Aptos"/>
              </a:rPr>
              <a:t> </a:t>
            </a:r>
            <a:r>
              <a:rPr sz="1200" b="1" dirty="0" err="1">
                <a:solidFill>
                  <a:srgbClr val="143787"/>
                </a:solidFill>
                <a:latin typeface="Aptos"/>
              </a:rPr>
              <a:t>потери</a:t>
            </a:r>
            <a:r>
              <a:rPr sz="1200" b="1" dirty="0">
                <a:solidFill>
                  <a:srgbClr val="143787"/>
                </a:solidFill>
                <a:latin typeface="Aptos"/>
              </a:rPr>
              <a:t> и </a:t>
            </a:r>
            <a:r>
              <a:rPr sz="1200" b="1" dirty="0" err="1">
                <a:solidFill>
                  <a:srgbClr val="143787"/>
                </a:solidFill>
                <a:latin typeface="Aptos"/>
              </a:rPr>
              <a:t>увеличение</a:t>
            </a:r>
            <a:r>
              <a:rPr sz="1200" b="1" dirty="0">
                <a:solidFill>
                  <a:srgbClr val="143787"/>
                </a:solidFill>
                <a:latin typeface="Aptos"/>
              </a:rPr>
              <a:t> </a:t>
            </a:r>
            <a:r>
              <a:rPr sz="1200" b="1" dirty="0" err="1">
                <a:solidFill>
                  <a:srgbClr val="143787"/>
                </a:solidFill>
                <a:latin typeface="Aptos"/>
              </a:rPr>
              <a:t>страховых</a:t>
            </a:r>
            <a:r>
              <a:rPr sz="1200" b="1" dirty="0">
                <a:solidFill>
                  <a:srgbClr val="143787"/>
                </a:solidFill>
                <a:latin typeface="Aptos"/>
              </a:rPr>
              <a:t> </a:t>
            </a:r>
            <a:r>
              <a:rPr sz="1200" b="1" dirty="0" err="1">
                <a:solidFill>
                  <a:srgbClr val="143787"/>
                </a:solidFill>
                <a:latin typeface="Aptos"/>
              </a:rPr>
              <a:t>выплат</a:t>
            </a:r>
            <a:endParaRPr sz="1200" b="1" dirty="0">
              <a:solidFill>
                <a:srgbClr val="143787"/>
              </a:solidFill>
              <a:latin typeface="Aptos"/>
            </a:endParaRPr>
          </a:p>
          <a:p>
            <a:pPr>
              <a:spcAft>
                <a:spcPts val="500"/>
              </a:spcAft>
              <a:defRPr sz="1150">
                <a:solidFill>
                  <a:srgbClr val="19315F"/>
                </a:solidFill>
                <a:latin typeface="Aptos"/>
              </a:defRPr>
            </a:pPr>
            <a:r>
              <a:rPr sz="1200" b="1" dirty="0">
                <a:solidFill>
                  <a:srgbClr val="143787"/>
                </a:solidFill>
                <a:latin typeface="Aptos"/>
              </a:rPr>
              <a:t>✓  </a:t>
            </a:r>
            <a:r>
              <a:rPr sz="1200" b="1" dirty="0" err="1">
                <a:solidFill>
                  <a:srgbClr val="143787"/>
                </a:solidFill>
                <a:latin typeface="Aptos"/>
              </a:rPr>
              <a:t>Репутационные</a:t>
            </a:r>
            <a:r>
              <a:rPr sz="1200" b="1" dirty="0">
                <a:solidFill>
                  <a:srgbClr val="143787"/>
                </a:solidFill>
                <a:latin typeface="Aptos"/>
              </a:rPr>
              <a:t> </a:t>
            </a:r>
            <a:r>
              <a:rPr sz="1200" b="1" dirty="0" err="1">
                <a:solidFill>
                  <a:srgbClr val="143787"/>
                </a:solidFill>
                <a:latin typeface="Aptos"/>
              </a:rPr>
              <a:t>риски</a:t>
            </a:r>
            <a:endParaRPr sz="1200" b="1" dirty="0">
              <a:solidFill>
                <a:srgbClr val="143787"/>
              </a:solidFill>
              <a:latin typeface="Aptos"/>
            </a:endParaRPr>
          </a:p>
          <a:p>
            <a:pPr>
              <a:spcAft>
                <a:spcPts val="500"/>
              </a:spcAft>
              <a:defRPr sz="1150">
                <a:solidFill>
                  <a:srgbClr val="19315F"/>
                </a:solidFill>
                <a:latin typeface="Aptos"/>
              </a:defRPr>
            </a:pPr>
            <a:r>
              <a:rPr sz="1200" b="1" dirty="0">
                <a:solidFill>
                  <a:srgbClr val="143787"/>
                </a:solidFill>
                <a:latin typeface="Aptos"/>
              </a:rPr>
              <a:t>✓  </a:t>
            </a:r>
            <a:r>
              <a:rPr sz="1200" b="1" dirty="0" err="1">
                <a:solidFill>
                  <a:srgbClr val="143787"/>
                </a:solidFill>
                <a:latin typeface="Aptos"/>
              </a:rPr>
              <a:t>При</a:t>
            </a:r>
            <a:r>
              <a:rPr sz="1200" b="1" dirty="0">
                <a:solidFill>
                  <a:srgbClr val="143787"/>
                </a:solidFill>
                <a:latin typeface="Aptos"/>
              </a:rPr>
              <a:t> </a:t>
            </a:r>
            <a:r>
              <a:rPr sz="1200" b="1" dirty="0" err="1">
                <a:solidFill>
                  <a:srgbClr val="143787"/>
                </a:solidFill>
                <a:latin typeface="Aptos"/>
              </a:rPr>
              <a:t>иностранных</a:t>
            </a:r>
            <a:r>
              <a:rPr sz="1200" b="1" dirty="0">
                <a:solidFill>
                  <a:srgbClr val="143787"/>
                </a:solidFill>
                <a:latin typeface="Aptos"/>
              </a:rPr>
              <a:t> </a:t>
            </a:r>
            <a:r>
              <a:rPr sz="1200" b="1" dirty="0" err="1">
                <a:solidFill>
                  <a:srgbClr val="143787"/>
                </a:solidFill>
                <a:latin typeface="Aptos"/>
              </a:rPr>
              <a:t>инвестициях</a:t>
            </a:r>
            <a:r>
              <a:rPr sz="1200" b="1" dirty="0">
                <a:solidFill>
                  <a:srgbClr val="143787"/>
                </a:solidFill>
                <a:latin typeface="Aptos"/>
              </a:rPr>
              <a:t> — </a:t>
            </a:r>
            <a:endParaRPr lang="ru-RU" sz="1200" b="1" dirty="0">
              <a:solidFill>
                <a:srgbClr val="143787"/>
              </a:solidFill>
            </a:endParaRPr>
          </a:p>
          <a:p>
            <a:pPr>
              <a:spcAft>
                <a:spcPts val="500"/>
              </a:spcAft>
              <a:defRPr sz="1150">
                <a:solidFill>
                  <a:srgbClr val="19315F"/>
                </a:solidFill>
                <a:latin typeface="Aptos"/>
              </a:defRPr>
            </a:pPr>
            <a:r>
              <a:rPr sz="1200" b="1" dirty="0" err="1">
                <a:solidFill>
                  <a:srgbClr val="143787"/>
                </a:solidFill>
                <a:latin typeface="Aptos"/>
              </a:rPr>
              <a:t>снижение</a:t>
            </a:r>
            <a:r>
              <a:rPr sz="1200" b="1" dirty="0">
                <a:solidFill>
                  <a:srgbClr val="143787"/>
                </a:solidFill>
                <a:latin typeface="Aptos"/>
              </a:rPr>
              <a:t> </a:t>
            </a:r>
            <a:r>
              <a:rPr sz="1200" b="1" dirty="0" err="1">
                <a:solidFill>
                  <a:srgbClr val="143787"/>
                </a:solidFill>
                <a:latin typeface="Aptos"/>
              </a:rPr>
              <a:t>стоимости</a:t>
            </a:r>
            <a:r>
              <a:rPr sz="1200" b="1" dirty="0">
                <a:solidFill>
                  <a:srgbClr val="143787"/>
                </a:solidFill>
                <a:latin typeface="Aptos"/>
              </a:rPr>
              <a:t> </a:t>
            </a:r>
            <a:r>
              <a:rPr sz="1200" b="1" dirty="0" err="1">
                <a:solidFill>
                  <a:srgbClr val="143787"/>
                </a:solidFill>
                <a:latin typeface="Aptos"/>
              </a:rPr>
              <a:t>акций</a:t>
            </a:r>
            <a:r>
              <a:rPr sz="1200" b="1" dirty="0">
                <a:solidFill>
                  <a:srgbClr val="143787"/>
                </a:solidFill>
                <a:latin typeface="Aptos"/>
              </a:rPr>
              <a:t> </a:t>
            </a:r>
            <a:r>
              <a:rPr sz="1200" b="1" dirty="0" err="1">
                <a:solidFill>
                  <a:srgbClr val="143787"/>
                </a:solidFill>
                <a:latin typeface="Aptos"/>
              </a:rPr>
              <a:t>компании</a:t>
            </a:r>
            <a:endParaRPr sz="1200" b="1" dirty="0">
              <a:solidFill>
                <a:srgbClr val="143787"/>
              </a:solidFill>
              <a:latin typeface="Aptos"/>
            </a:endParaRPr>
          </a:p>
        </p:txBody>
      </p:sp>
      <p:pic>
        <p:nvPicPr>
          <p:cNvPr id="45"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46" name="Группа 45"/>
          <p:cNvGrpSpPr/>
          <p:nvPr/>
        </p:nvGrpSpPr>
        <p:grpSpPr>
          <a:xfrm>
            <a:off x="1508760" y="6263640"/>
            <a:ext cx="10835640" cy="502920"/>
            <a:chOff x="1508760" y="6263640"/>
            <a:chExt cx="10835640" cy="502920"/>
          </a:xfrm>
        </p:grpSpPr>
        <p:sp>
          <p:nvSpPr>
            <p:cNvPr id="47"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11550180" y="6473952"/>
              <a:ext cx="245580" cy="223138"/>
            </a:xfrm>
            <a:prstGeom prst="rect">
              <a:avLst/>
            </a:prstGeom>
            <a:noFill/>
          </p:spPr>
          <p:txBody>
            <a:bodyPr wrap="none">
              <a:spAutoFit/>
            </a:bodyPr>
            <a:lstStyle/>
            <a:p>
              <a:pPr algn="r">
                <a:defRPr sz="850">
                  <a:solidFill>
                    <a:srgbClr val="657797"/>
                  </a:solidFill>
                  <a:latin typeface="Aptos"/>
                </a:defRPr>
              </a:pPr>
              <a:r>
                <a:rPr lang="ru-RU" dirty="0">
                  <a:latin typeface="Aptos"/>
                </a:rPr>
                <a:t>2</a:t>
              </a:r>
              <a:endParaRPr dirty="0">
                <a:latin typeface="Aptos"/>
              </a:endParaRPr>
            </a:p>
          </p:txBody>
        </p:sp>
        <p:sp>
          <p:nvSpPr>
            <p:cNvPr id="49" name="TextBox 48"/>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9785756" cy="400110"/>
          </a:xfrm>
          <a:prstGeom prst="rect">
            <a:avLst/>
          </a:prstGeom>
          <a:noFill/>
        </p:spPr>
        <p:txBody>
          <a:bodyPr wrap="none">
            <a:spAutoFit/>
          </a:bodyPr>
          <a:lstStyle/>
          <a:p>
            <a:pPr>
              <a:defRPr sz="2700" b="1">
                <a:solidFill>
                  <a:srgbClr val="0F2A69"/>
                </a:solidFill>
                <a:latin typeface="Aptos Display"/>
              </a:defRPr>
            </a:pPr>
            <a:r>
              <a:rPr lang="ru-RU" sz="2000" dirty="0">
                <a:solidFill>
                  <a:srgbClr val="143787"/>
                </a:solidFill>
              </a:rPr>
              <a:t>ОПР КАК ЧАСТЬ СИСТЕМЫ УПРАВЛЕНИЯ ОХРАНОЙ ТРУДА ОРГАНИЗАЦИИ</a:t>
            </a:r>
          </a:p>
        </p:txBody>
      </p:sp>
      <p:sp>
        <p:nvSpPr>
          <p:cNvPr id="27" name="TextBox 26"/>
          <p:cNvSpPr txBox="1"/>
          <p:nvPr/>
        </p:nvSpPr>
        <p:spPr>
          <a:xfrm>
            <a:off x="1527048" y="841248"/>
            <a:ext cx="3563796" cy="269304"/>
          </a:xfrm>
          <a:prstGeom prst="rect">
            <a:avLst/>
          </a:prstGeom>
          <a:noFill/>
        </p:spPr>
        <p:txBody>
          <a:bodyPr wrap="none">
            <a:spAutoFit/>
          </a:bodyPr>
          <a:lstStyle/>
          <a:p>
            <a:pPr>
              <a:defRPr sz="1150">
                <a:solidFill>
                  <a:srgbClr val="657797"/>
                </a:solidFill>
                <a:latin typeface="Aptos"/>
              </a:defRPr>
            </a:pPr>
            <a:r>
              <a:rPr dirty="0" err="1">
                <a:solidFill>
                  <a:srgbClr val="FF0000"/>
                </a:solidFill>
                <a:latin typeface="Aptos"/>
              </a:rPr>
              <a:t>Обязанность</a:t>
            </a:r>
            <a:r>
              <a:rPr dirty="0">
                <a:solidFill>
                  <a:srgbClr val="FF0000"/>
                </a:solidFill>
                <a:latin typeface="Aptos"/>
              </a:rPr>
              <a:t> </a:t>
            </a:r>
            <a:r>
              <a:rPr dirty="0" err="1">
                <a:solidFill>
                  <a:srgbClr val="FF0000"/>
                </a:solidFill>
                <a:latin typeface="Aptos"/>
              </a:rPr>
              <a:t>работодателя</a:t>
            </a:r>
            <a:r>
              <a:rPr dirty="0">
                <a:solidFill>
                  <a:srgbClr val="FF0000"/>
                </a:solidFill>
                <a:latin typeface="Aptos"/>
              </a:rPr>
              <a:t> и </a:t>
            </a:r>
            <a:r>
              <a:rPr dirty="0" err="1">
                <a:solidFill>
                  <a:srgbClr val="FF0000"/>
                </a:solidFill>
                <a:latin typeface="Aptos"/>
              </a:rPr>
              <a:t>сфера</a:t>
            </a:r>
            <a:r>
              <a:rPr dirty="0">
                <a:solidFill>
                  <a:srgbClr val="FF0000"/>
                </a:solidFill>
                <a:latin typeface="Aptos"/>
              </a:rPr>
              <a:t> </a:t>
            </a:r>
            <a:r>
              <a:rPr dirty="0" err="1">
                <a:solidFill>
                  <a:srgbClr val="FF0000"/>
                </a:solidFill>
                <a:latin typeface="Aptos"/>
              </a:rPr>
              <a:t>применения</a:t>
            </a:r>
            <a:endParaRPr dirty="0">
              <a:solidFill>
                <a:srgbClr val="FF0000"/>
              </a:solidFill>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594360" y="1311215"/>
            <a:ext cx="10972800" cy="1157665"/>
          </a:xfrm>
          <a:prstGeom prst="roundRect">
            <a:avLst/>
          </a:prstGeom>
          <a:solidFill>
            <a:srgbClr val="143787"/>
          </a:solidFill>
          <a:ln w="12700">
            <a:solidFill>
              <a:srgbClr val="143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kern="100" dirty="0">
              <a:solidFill>
                <a:schemeClr val="bg1"/>
              </a:solidFill>
              <a:ea typeface="Aptos" panose="020B0004020202020204" pitchFamily="34" charset="0"/>
              <a:cs typeface="Times New Roman" panose="02020603050405020304" pitchFamily="18" charset="0"/>
            </a:endParaRPr>
          </a:p>
          <a:p>
            <a:pPr algn="ctr"/>
            <a:r>
              <a:rPr lang="ru-RU" kern="100" dirty="0">
                <a:solidFill>
                  <a:schemeClr val="bg1"/>
                </a:solidFill>
                <a:ea typeface="Aptos" panose="020B0004020202020204" pitchFamily="34" charset="0"/>
                <a:cs typeface="Times New Roman" panose="02020603050405020304" pitchFamily="18" charset="0"/>
              </a:rPr>
              <a:t>С 01.03.2022г. управление и оценка профессиональными рисками, как составная часть системы управления охраной труда (далее СУОТ), является обязанностью всех работодателей на основании ст. 209, ст. 209.1, </a:t>
            </a:r>
          </a:p>
          <a:p>
            <a:pPr algn="ctr"/>
            <a:r>
              <a:rPr lang="ru-RU" kern="100" dirty="0">
                <a:solidFill>
                  <a:schemeClr val="bg1"/>
                </a:solidFill>
                <a:ea typeface="Aptos" panose="020B0004020202020204" pitchFamily="34" charset="0"/>
                <a:cs typeface="Times New Roman" panose="02020603050405020304" pitchFamily="18" charset="0"/>
              </a:rPr>
              <a:t>ст. 214, ст. 218 ТК РФ; п. 17-27 Примерного положения о СУОТ, утвержденного Приказом Минтруда РФ </a:t>
            </a:r>
          </a:p>
          <a:p>
            <a:pPr algn="ctr"/>
            <a:r>
              <a:rPr lang="ru-RU" kern="100" dirty="0">
                <a:solidFill>
                  <a:schemeClr val="bg1"/>
                </a:solidFill>
                <a:ea typeface="Aptos" panose="020B0004020202020204" pitchFamily="34" charset="0"/>
                <a:cs typeface="Times New Roman" panose="02020603050405020304" pitchFamily="18" charset="0"/>
              </a:rPr>
              <a:t>от 29.10.2021г. №776н.</a:t>
            </a:r>
            <a:endParaRPr lang="ru-RU" dirty="0">
              <a:solidFill>
                <a:schemeClr val="bg1"/>
              </a:solidFill>
              <a:latin typeface="Aptos"/>
            </a:endParaRPr>
          </a:p>
          <a:p>
            <a:pPr algn="ctr"/>
            <a:endParaRPr dirty="0"/>
          </a:p>
        </p:txBody>
      </p:sp>
      <p:sp>
        <p:nvSpPr>
          <p:cNvPr id="31" name="TextBox 30"/>
          <p:cNvSpPr txBox="1"/>
          <p:nvPr/>
        </p:nvSpPr>
        <p:spPr>
          <a:xfrm>
            <a:off x="868680" y="1709928"/>
            <a:ext cx="10424160" cy="353943"/>
          </a:xfrm>
          <a:prstGeom prst="rect">
            <a:avLst/>
          </a:prstGeom>
          <a:noFill/>
        </p:spPr>
        <p:txBody>
          <a:bodyPr wrap="square" lIns="45720" rIns="45720" anchor="t">
            <a:spAutoFit/>
          </a:bodyPr>
          <a:lstStyle/>
          <a:p>
            <a:pPr algn="ctr">
              <a:defRPr sz="1700" b="1">
                <a:solidFill>
                  <a:srgbClr val="FFFFFF"/>
                </a:solidFill>
                <a:latin typeface="Aptos"/>
              </a:defRPr>
            </a:pPr>
            <a:r>
              <a:rPr lang="ru-RU" b="1" kern="100" dirty="0">
                <a:solidFill>
                  <a:srgbClr val="000000"/>
                </a:solidFill>
                <a:ea typeface="Aptos" panose="020B0004020202020204" pitchFamily="34" charset="0"/>
                <a:cs typeface="Times New Roman" panose="02020603050405020304" pitchFamily="18" charset="0"/>
              </a:rPr>
              <a:t> </a:t>
            </a:r>
            <a:endParaRPr sz="1400" dirty="0">
              <a:solidFill>
                <a:schemeClr val="bg1"/>
              </a:solidFill>
              <a:latin typeface="Aptos"/>
            </a:endParaRPr>
          </a:p>
        </p:txBody>
      </p:sp>
      <p:sp>
        <p:nvSpPr>
          <p:cNvPr id="32" name="Rounded Rectangle 31"/>
          <p:cNvSpPr/>
          <p:nvPr/>
        </p:nvSpPr>
        <p:spPr>
          <a:xfrm>
            <a:off x="594360" y="2743200"/>
            <a:ext cx="5257800" cy="114300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p:cNvSpPr/>
          <p:nvPr/>
        </p:nvSpPr>
        <p:spPr>
          <a:xfrm>
            <a:off x="795528" y="2907792"/>
            <a:ext cx="1325880" cy="310896"/>
          </a:xfrm>
          <a:prstGeom prst="roundRect">
            <a:avLst/>
          </a:prstGeom>
          <a:solidFill>
            <a:srgbClr val="36AA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latin typeface="Aptos"/>
              </a:defRPr>
            </a:pPr>
            <a:r>
              <a:rPr dirty="0" err="1">
                <a:latin typeface="Aptos"/>
              </a:rPr>
              <a:t>Для</a:t>
            </a:r>
            <a:r>
              <a:rPr dirty="0">
                <a:latin typeface="Aptos"/>
              </a:rPr>
              <a:t> </a:t>
            </a:r>
            <a:r>
              <a:rPr dirty="0" err="1">
                <a:latin typeface="Aptos"/>
              </a:rPr>
              <a:t>кого</a:t>
            </a:r>
            <a:endParaRPr dirty="0">
              <a:latin typeface="Aptos"/>
            </a:endParaRPr>
          </a:p>
        </p:txBody>
      </p:sp>
      <p:sp>
        <p:nvSpPr>
          <p:cNvPr id="34" name="TextBox 33"/>
          <p:cNvSpPr txBox="1"/>
          <p:nvPr/>
        </p:nvSpPr>
        <p:spPr>
          <a:xfrm>
            <a:off x="2258568" y="2889504"/>
            <a:ext cx="3246120" cy="609398"/>
          </a:xfrm>
          <a:prstGeom prst="rect">
            <a:avLst/>
          </a:prstGeom>
          <a:noFill/>
        </p:spPr>
        <p:txBody>
          <a:bodyPr wrap="square" lIns="45720" rIns="45720" anchor="t">
            <a:spAutoFit/>
          </a:bodyPr>
          <a:lstStyle/>
          <a:p>
            <a:pPr algn="l">
              <a:defRPr sz="1120" b="0">
                <a:solidFill>
                  <a:srgbClr val="19315F"/>
                </a:solidFill>
                <a:latin typeface="Aptos"/>
              </a:defRPr>
            </a:pPr>
            <a:r>
              <a:rPr dirty="0" err="1">
                <a:latin typeface="Aptos"/>
              </a:rPr>
              <a:t>Все</a:t>
            </a:r>
            <a:r>
              <a:rPr dirty="0">
                <a:latin typeface="Aptos"/>
              </a:rPr>
              <a:t> </a:t>
            </a:r>
            <a:r>
              <a:rPr dirty="0" err="1">
                <a:latin typeface="Aptos"/>
              </a:rPr>
              <a:t>юридические</a:t>
            </a:r>
            <a:r>
              <a:rPr dirty="0">
                <a:latin typeface="Aptos"/>
              </a:rPr>
              <a:t> </a:t>
            </a:r>
            <a:r>
              <a:rPr dirty="0" err="1">
                <a:latin typeface="Aptos"/>
              </a:rPr>
              <a:t>лица</a:t>
            </a:r>
            <a:r>
              <a:rPr dirty="0">
                <a:latin typeface="Aptos"/>
              </a:rPr>
              <a:t> и ИП — </a:t>
            </a:r>
            <a:r>
              <a:rPr dirty="0" err="1">
                <a:latin typeface="Aptos"/>
              </a:rPr>
              <a:t>независимо</a:t>
            </a:r>
            <a:r>
              <a:rPr dirty="0">
                <a:latin typeface="Aptos"/>
              </a:rPr>
              <a:t> </a:t>
            </a:r>
            <a:r>
              <a:rPr dirty="0" err="1">
                <a:latin typeface="Aptos"/>
              </a:rPr>
              <a:t>от</a:t>
            </a:r>
            <a:r>
              <a:rPr dirty="0">
                <a:latin typeface="Aptos"/>
              </a:rPr>
              <a:t> </a:t>
            </a:r>
            <a:r>
              <a:rPr dirty="0" err="1">
                <a:latin typeface="Aptos"/>
              </a:rPr>
              <a:t>численности</a:t>
            </a:r>
            <a:r>
              <a:rPr dirty="0">
                <a:latin typeface="Aptos"/>
              </a:rPr>
              <a:t> </a:t>
            </a:r>
            <a:r>
              <a:rPr dirty="0" err="1">
                <a:latin typeface="Aptos"/>
              </a:rPr>
              <a:t>сотрудников</a:t>
            </a:r>
            <a:r>
              <a:rPr dirty="0">
                <a:latin typeface="Aptos"/>
              </a:rPr>
              <a:t> и </a:t>
            </a:r>
            <a:r>
              <a:rPr dirty="0" err="1">
                <a:latin typeface="Aptos"/>
              </a:rPr>
              <a:t>вида</a:t>
            </a:r>
            <a:r>
              <a:rPr dirty="0">
                <a:latin typeface="Aptos"/>
              </a:rPr>
              <a:t> </a:t>
            </a:r>
            <a:r>
              <a:rPr dirty="0" err="1">
                <a:latin typeface="Aptos"/>
              </a:rPr>
              <a:t>деятельности</a:t>
            </a:r>
            <a:r>
              <a:rPr dirty="0">
                <a:latin typeface="Aptos"/>
              </a:rPr>
              <a:t>.</a:t>
            </a:r>
          </a:p>
        </p:txBody>
      </p:sp>
      <p:sp>
        <p:nvSpPr>
          <p:cNvPr id="35" name="Rounded Rectangle 34"/>
          <p:cNvSpPr/>
          <p:nvPr/>
        </p:nvSpPr>
        <p:spPr>
          <a:xfrm>
            <a:off x="6217920" y="2743200"/>
            <a:ext cx="5257800" cy="114300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6419088" y="2907792"/>
            <a:ext cx="1325880" cy="310896"/>
          </a:xfrm>
          <a:prstGeom prst="roundRect">
            <a:avLst/>
          </a:prstGeom>
          <a:solidFill>
            <a:srgbClr val="36AA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latin typeface="Aptos"/>
              </a:defRPr>
            </a:pPr>
            <a:r>
              <a:rPr dirty="0" err="1">
                <a:latin typeface="Aptos"/>
              </a:rPr>
              <a:t>Когда</a:t>
            </a:r>
            <a:endParaRPr dirty="0">
              <a:latin typeface="Aptos"/>
            </a:endParaRPr>
          </a:p>
        </p:txBody>
      </p:sp>
      <p:sp>
        <p:nvSpPr>
          <p:cNvPr id="37" name="TextBox 36"/>
          <p:cNvSpPr txBox="1"/>
          <p:nvPr/>
        </p:nvSpPr>
        <p:spPr>
          <a:xfrm>
            <a:off x="7882128" y="2889504"/>
            <a:ext cx="3246120" cy="437043"/>
          </a:xfrm>
          <a:prstGeom prst="rect">
            <a:avLst/>
          </a:prstGeom>
          <a:noFill/>
        </p:spPr>
        <p:txBody>
          <a:bodyPr wrap="square" lIns="45720" rIns="45720" anchor="t">
            <a:spAutoFit/>
          </a:bodyPr>
          <a:lstStyle/>
          <a:p>
            <a:pPr algn="l">
              <a:defRPr sz="1120" b="0">
                <a:solidFill>
                  <a:srgbClr val="19315F"/>
                </a:solidFill>
                <a:latin typeface="Aptos"/>
              </a:defRPr>
            </a:pPr>
            <a:r>
              <a:rPr dirty="0">
                <a:latin typeface="Aptos"/>
              </a:rPr>
              <a:t>С </a:t>
            </a:r>
            <a:r>
              <a:rPr dirty="0" err="1">
                <a:latin typeface="Aptos"/>
              </a:rPr>
              <a:t>момента</a:t>
            </a:r>
            <a:r>
              <a:rPr dirty="0">
                <a:latin typeface="Aptos"/>
              </a:rPr>
              <a:t> </a:t>
            </a:r>
            <a:r>
              <a:rPr dirty="0" err="1">
                <a:latin typeface="Aptos"/>
              </a:rPr>
              <a:t>заключения</a:t>
            </a:r>
            <a:r>
              <a:rPr dirty="0">
                <a:latin typeface="Aptos"/>
              </a:rPr>
              <a:t> </a:t>
            </a:r>
            <a:r>
              <a:rPr dirty="0" err="1">
                <a:latin typeface="Aptos"/>
              </a:rPr>
              <a:t>первого</a:t>
            </a:r>
            <a:r>
              <a:rPr dirty="0">
                <a:latin typeface="Aptos"/>
              </a:rPr>
              <a:t> </a:t>
            </a:r>
            <a:r>
              <a:rPr dirty="0" err="1">
                <a:latin typeface="Aptos"/>
              </a:rPr>
              <a:t>трудового</a:t>
            </a:r>
            <a:r>
              <a:rPr dirty="0">
                <a:latin typeface="Aptos"/>
              </a:rPr>
              <a:t> </a:t>
            </a:r>
            <a:r>
              <a:rPr dirty="0" err="1">
                <a:latin typeface="Aptos"/>
              </a:rPr>
              <a:t>договора</a:t>
            </a:r>
            <a:r>
              <a:rPr dirty="0">
                <a:latin typeface="Aptos"/>
              </a:rPr>
              <a:t>.</a:t>
            </a:r>
          </a:p>
        </p:txBody>
      </p:sp>
      <p:sp>
        <p:nvSpPr>
          <p:cNvPr id="38" name="Rounded Rectangle 37"/>
          <p:cNvSpPr/>
          <p:nvPr/>
        </p:nvSpPr>
        <p:spPr>
          <a:xfrm>
            <a:off x="594360" y="4160520"/>
            <a:ext cx="5257800" cy="114300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ounded Rectangle 38"/>
          <p:cNvSpPr/>
          <p:nvPr/>
        </p:nvSpPr>
        <p:spPr>
          <a:xfrm>
            <a:off x="795528" y="4325112"/>
            <a:ext cx="1325880" cy="310896"/>
          </a:xfrm>
          <a:prstGeom prst="roundRect">
            <a:avLst/>
          </a:prstGeom>
          <a:solidFill>
            <a:srgbClr val="36AA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latin typeface="Aptos"/>
              </a:defRPr>
            </a:pPr>
            <a:r>
              <a:rPr dirty="0" err="1">
                <a:latin typeface="Aptos"/>
              </a:rPr>
              <a:t>Где</a:t>
            </a:r>
            <a:endParaRPr dirty="0">
              <a:latin typeface="Aptos"/>
            </a:endParaRPr>
          </a:p>
        </p:txBody>
      </p:sp>
      <p:sp>
        <p:nvSpPr>
          <p:cNvPr id="40" name="TextBox 39"/>
          <p:cNvSpPr txBox="1"/>
          <p:nvPr/>
        </p:nvSpPr>
        <p:spPr>
          <a:xfrm>
            <a:off x="2258568" y="4306824"/>
            <a:ext cx="3246120" cy="609398"/>
          </a:xfrm>
          <a:prstGeom prst="rect">
            <a:avLst/>
          </a:prstGeom>
          <a:noFill/>
        </p:spPr>
        <p:txBody>
          <a:bodyPr wrap="square" lIns="45720" rIns="45720" anchor="t">
            <a:spAutoFit/>
          </a:bodyPr>
          <a:lstStyle/>
          <a:p>
            <a:pPr algn="l">
              <a:defRPr sz="1120" b="0">
                <a:solidFill>
                  <a:srgbClr val="19315F"/>
                </a:solidFill>
                <a:latin typeface="Aptos"/>
              </a:defRPr>
            </a:pPr>
            <a:r>
              <a:rPr dirty="0" err="1">
                <a:latin typeface="Aptos"/>
              </a:rPr>
              <a:t>На</a:t>
            </a:r>
            <a:r>
              <a:rPr dirty="0">
                <a:latin typeface="Aptos"/>
              </a:rPr>
              <a:t> </a:t>
            </a:r>
            <a:r>
              <a:rPr dirty="0" err="1">
                <a:latin typeface="Aptos"/>
              </a:rPr>
              <a:t>всех</a:t>
            </a:r>
            <a:r>
              <a:rPr dirty="0">
                <a:latin typeface="Aptos"/>
              </a:rPr>
              <a:t> </a:t>
            </a:r>
            <a:r>
              <a:rPr dirty="0" err="1">
                <a:latin typeface="Aptos"/>
              </a:rPr>
              <a:t>рабочих</a:t>
            </a:r>
            <a:r>
              <a:rPr dirty="0">
                <a:latin typeface="Aptos"/>
              </a:rPr>
              <a:t> </a:t>
            </a:r>
            <a:r>
              <a:rPr dirty="0" err="1">
                <a:latin typeface="Aptos"/>
              </a:rPr>
              <a:t>местах</a:t>
            </a:r>
            <a:r>
              <a:rPr dirty="0">
                <a:latin typeface="Aptos"/>
              </a:rPr>
              <a:t>: </a:t>
            </a:r>
            <a:r>
              <a:rPr dirty="0" err="1">
                <a:latin typeface="Aptos"/>
              </a:rPr>
              <a:t>офисы</a:t>
            </a:r>
            <a:r>
              <a:rPr dirty="0">
                <a:latin typeface="Aptos"/>
              </a:rPr>
              <a:t>, </a:t>
            </a:r>
            <a:r>
              <a:rPr dirty="0" err="1">
                <a:latin typeface="Aptos"/>
              </a:rPr>
              <a:t>производство</a:t>
            </a:r>
            <a:r>
              <a:rPr dirty="0">
                <a:latin typeface="Aptos"/>
              </a:rPr>
              <a:t>, </a:t>
            </a:r>
            <a:r>
              <a:rPr dirty="0" err="1">
                <a:latin typeface="Aptos"/>
              </a:rPr>
              <a:t>торговля</a:t>
            </a:r>
            <a:r>
              <a:rPr dirty="0">
                <a:latin typeface="Aptos"/>
              </a:rPr>
              <a:t>, </a:t>
            </a:r>
            <a:r>
              <a:rPr dirty="0" err="1">
                <a:latin typeface="Aptos"/>
              </a:rPr>
              <a:t>строительство</a:t>
            </a:r>
            <a:r>
              <a:rPr dirty="0">
                <a:latin typeface="Aptos"/>
              </a:rPr>
              <a:t>, </a:t>
            </a:r>
            <a:r>
              <a:rPr dirty="0" err="1">
                <a:latin typeface="Aptos"/>
              </a:rPr>
              <a:t>услуги</a:t>
            </a:r>
            <a:r>
              <a:rPr dirty="0">
                <a:latin typeface="Aptos"/>
              </a:rPr>
              <a:t> и </a:t>
            </a:r>
            <a:r>
              <a:rPr dirty="0" err="1">
                <a:latin typeface="Aptos"/>
              </a:rPr>
              <a:t>другие</a:t>
            </a:r>
            <a:r>
              <a:rPr dirty="0">
                <a:latin typeface="Aptos"/>
              </a:rPr>
              <a:t> </a:t>
            </a:r>
            <a:r>
              <a:rPr dirty="0" err="1">
                <a:latin typeface="Aptos"/>
              </a:rPr>
              <a:t>отрасли</a:t>
            </a:r>
            <a:r>
              <a:rPr dirty="0">
                <a:latin typeface="Aptos"/>
              </a:rPr>
              <a:t>.</a:t>
            </a:r>
          </a:p>
        </p:txBody>
      </p:sp>
      <p:sp>
        <p:nvSpPr>
          <p:cNvPr id="41" name="Rounded Rectangle 40"/>
          <p:cNvSpPr/>
          <p:nvPr/>
        </p:nvSpPr>
        <p:spPr>
          <a:xfrm>
            <a:off x="6217920" y="4160520"/>
            <a:ext cx="5257800" cy="114300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ounded Rectangle 41"/>
          <p:cNvSpPr/>
          <p:nvPr/>
        </p:nvSpPr>
        <p:spPr>
          <a:xfrm>
            <a:off x="6419088" y="4325112"/>
            <a:ext cx="1325880" cy="310896"/>
          </a:xfrm>
          <a:prstGeom prst="roundRect">
            <a:avLst/>
          </a:prstGeom>
          <a:solidFill>
            <a:srgbClr val="36AA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latin typeface="Aptos"/>
              </a:defRPr>
            </a:pPr>
            <a:r>
              <a:rPr dirty="0" err="1">
                <a:latin typeface="Aptos"/>
              </a:rPr>
              <a:t>Кого</a:t>
            </a:r>
            <a:r>
              <a:rPr dirty="0">
                <a:latin typeface="Aptos"/>
              </a:rPr>
              <a:t> </a:t>
            </a:r>
            <a:r>
              <a:rPr dirty="0" err="1">
                <a:latin typeface="Aptos"/>
              </a:rPr>
              <a:t>охватывает</a:t>
            </a:r>
            <a:endParaRPr dirty="0">
              <a:latin typeface="Aptos"/>
            </a:endParaRPr>
          </a:p>
        </p:txBody>
      </p:sp>
      <p:sp>
        <p:nvSpPr>
          <p:cNvPr id="43" name="TextBox 42"/>
          <p:cNvSpPr txBox="1"/>
          <p:nvPr/>
        </p:nvSpPr>
        <p:spPr>
          <a:xfrm>
            <a:off x="7882128" y="4306824"/>
            <a:ext cx="3246120" cy="609398"/>
          </a:xfrm>
          <a:prstGeom prst="rect">
            <a:avLst/>
          </a:prstGeom>
          <a:noFill/>
        </p:spPr>
        <p:txBody>
          <a:bodyPr wrap="square" lIns="45720" rIns="45720" anchor="t">
            <a:spAutoFit/>
          </a:bodyPr>
          <a:lstStyle/>
          <a:p>
            <a:pPr algn="l">
              <a:defRPr sz="1120" b="0">
                <a:solidFill>
                  <a:srgbClr val="19315F"/>
                </a:solidFill>
                <a:latin typeface="Aptos"/>
              </a:defRPr>
            </a:pPr>
            <a:r>
              <a:rPr dirty="0" err="1">
                <a:latin typeface="Aptos"/>
              </a:rPr>
              <a:t>Не</a:t>
            </a:r>
            <a:r>
              <a:rPr dirty="0">
                <a:latin typeface="Aptos"/>
              </a:rPr>
              <a:t> </a:t>
            </a:r>
            <a:r>
              <a:rPr dirty="0" err="1">
                <a:latin typeface="Aptos"/>
              </a:rPr>
              <a:t>только</a:t>
            </a:r>
            <a:r>
              <a:rPr dirty="0">
                <a:latin typeface="Aptos"/>
              </a:rPr>
              <a:t> </a:t>
            </a:r>
            <a:r>
              <a:rPr dirty="0" err="1">
                <a:latin typeface="Aptos"/>
              </a:rPr>
              <a:t>штатных</a:t>
            </a:r>
            <a:r>
              <a:rPr dirty="0">
                <a:latin typeface="Aptos"/>
              </a:rPr>
              <a:t> </a:t>
            </a:r>
            <a:r>
              <a:rPr dirty="0" err="1">
                <a:latin typeface="Aptos"/>
              </a:rPr>
              <a:t>сотрудников</a:t>
            </a:r>
            <a:r>
              <a:rPr dirty="0">
                <a:latin typeface="Aptos"/>
              </a:rPr>
              <a:t>, </a:t>
            </a:r>
            <a:endParaRPr lang="ru-RU" dirty="0"/>
          </a:p>
          <a:p>
            <a:pPr algn="l">
              <a:defRPr sz="1120" b="0">
                <a:solidFill>
                  <a:srgbClr val="19315F"/>
                </a:solidFill>
                <a:latin typeface="Aptos"/>
              </a:defRPr>
            </a:pPr>
            <a:r>
              <a:rPr dirty="0" err="1">
                <a:latin typeface="Aptos"/>
              </a:rPr>
              <a:t>но</a:t>
            </a:r>
            <a:r>
              <a:rPr dirty="0">
                <a:latin typeface="Aptos"/>
              </a:rPr>
              <a:t> и </a:t>
            </a:r>
            <a:r>
              <a:rPr dirty="0" err="1">
                <a:latin typeface="Aptos"/>
              </a:rPr>
              <a:t>подрядчиков</a:t>
            </a:r>
            <a:r>
              <a:rPr dirty="0">
                <a:latin typeface="Aptos"/>
              </a:rPr>
              <a:t>, </a:t>
            </a:r>
            <a:r>
              <a:rPr dirty="0" err="1">
                <a:latin typeface="Aptos"/>
              </a:rPr>
              <a:t>участвующих</a:t>
            </a:r>
            <a:r>
              <a:rPr dirty="0">
                <a:latin typeface="Aptos"/>
              </a:rPr>
              <a:t> </a:t>
            </a:r>
            <a:endParaRPr lang="ru-RU" dirty="0"/>
          </a:p>
          <a:p>
            <a:pPr algn="l">
              <a:defRPr sz="1120" b="0">
                <a:solidFill>
                  <a:srgbClr val="19315F"/>
                </a:solidFill>
                <a:latin typeface="Aptos"/>
              </a:defRPr>
            </a:pPr>
            <a:r>
              <a:rPr dirty="0">
                <a:latin typeface="Aptos"/>
              </a:rPr>
              <a:t>в </a:t>
            </a:r>
            <a:r>
              <a:rPr dirty="0" err="1">
                <a:latin typeface="Aptos"/>
              </a:rPr>
              <a:t>производственном</a:t>
            </a:r>
            <a:r>
              <a:rPr dirty="0">
                <a:latin typeface="Aptos"/>
              </a:rPr>
              <a:t> </a:t>
            </a:r>
            <a:r>
              <a:rPr dirty="0" err="1">
                <a:latin typeface="Aptos"/>
              </a:rPr>
              <a:t>процессе</a:t>
            </a:r>
            <a:r>
              <a:rPr dirty="0">
                <a:latin typeface="Aptos"/>
              </a:rPr>
              <a:t>.</a:t>
            </a:r>
          </a:p>
        </p:txBody>
      </p:sp>
      <p:sp>
        <p:nvSpPr>
          <p:cNvPr id="44" name="TextBox 43"/>
          <p:cNvSpPr txBox="1"/>
          <p:nvPr/>
        </p:nvSpPr>
        <p:spPr>
          <a:xfrm>
            <a:off x="519684" y="5418022"/>
            <a:ext cx="11396471" cy="861774"/>
          </a:xfrm>
          <a:prstGeom prst="rect">
            <a:avLst/>
          </a:prstGeom>
          <a:noFill/>
        </p:spPr>
        <p:txBody>
          <a:bodyPr wrap="square" lIns="45720" rIns="45720" anchor="t">
            <a:spAutoFit/>
          </a:bodyPr>
          <a:lstStyle/>
          <a:p>
            <a:pPr>
              <a:tabLst>
                <a:tab pos="180340" algn="l"/>
              </a:tabLst>
            </a:pPr>
            <a:r>
              <a:rPr lang="ru-RU" sz="1400" b="1" kern="100" dirty="0">
                <a:solidFill>
                  <a:srgbClr val="657797"/>
                </a:solidFill>
                <a:ea typeface="Times New Roman" panose="02020603050405020304" pitchFamily="18" charset="0"/>
                <a:cs typeface="Times New Roman" panose="02020603050405020304" pitchFamily="18" charset="0"/>
              </a:rPr>
              <a:t>В</a:t>
            </a:r>
            <a:r>
              <a:rPr lang="ru-RU" sz="1200" kern="0" dirty="0">
                <a:solidFill>
                  <a:srgbClr val="657797"/>
                </a:solidFill>
                <a:ea typeface="Times New Roman" panose="02020603050405020304" pitchFamily="18" charset="0"/>
                <a:cs typeface="Times New Roman" panose="02020603050405020304" pitchFamily="18" charset="0"/>
              </a:rPr>
              <a:t> соответствии с </a:t>
            </a:r>
            <a:r>
              <a:rPr lang="ru-RU" sz="1200" b="1" kern="0" dirty="0">
                <a:solidFill>
                  <a:srgbClr val="657797"/>
                </a:solidFill>
                <a:ea typeface="Times New Roman" panose="02020603050405020304" pitchFamily="18" charset="0"/>
                <a:cs typeface="Times New Roman" panose="02020603050405020304" pitchFamily="18" charset="0"/>
              </a:rPr>
              <a:t>ст. 217</a:t>
            </a:r>
            <a:r>
              <a:rPr lang="ru-RU" sz="1200" kern="0" dirty="0">
                <a:solidFill>
                  <a:srgbClr val="657797"/>
                </a:solidFill>
                <a:ea typeface="Times New Roman" panose="02020603050405020304" pitchFamily="18" charset="0"/>
                <a:cs typeface="Times New Roman" panose="02020603050405020304" pitchFamily="18" charset="0"/>
              </a:rPr>
              <a:t> </a:t>
            </a:r>
            <a:r>
              <a:rPr lang="ru-RU" sz="1200" b="1" kern="0" dirty="0">
                <a:solidFill>
                  <a:srgbClr val="657797"/>
                </a:solidFill>
                <a:ea typeface="Times New Roman" panose="02020603050405020304" pitchFamily="18" charset="0"/>
                <a:cs typeface="Times New Roman" panose="02020603050405020304" pitchFamily="18" charset="0"/>
              </a:rPr>
              <a:t>ТК РФ </a:t>
            </a:r>
            <a:r>
              <a:rPr lang="ru-RU" sz="1200" kern="0" dirty="0">
                <a:solidFill>
                  <a:srgbClr val="657797"/>
                </a:solidFill>
                <a:ea typeface="Times New Roman" panose="02020603050405020304" pitchFamily="18" charset="0"/>
                <a:cs typeface="Times New Roman" panose="02020603050405020304" pitchFamily="18" charset="0"/>
              </a:rPr>
              <a:t>«Работодатель обязан обеспечить создание и функционирование системы управления охраной труда».</a:t>
            </a:r>
            <a:endParaRPr lang="ru-RU" sz="1200" kern="100" dirty="0">
              <a:solidFill>
                <a:srgbClr val="657797"/>
              </a:solidFill>
              <a:ea typeface="Aptos" panose="020B0004020202020204" pitchFamily="34" charset="0"/>
              <a:cs typeface="Times New Roman" panose="02020603050405020304" pitchFamily="18" charset="0"/>
            </a:endParaRPr>
          </a:p>
          <a:p>
            <a:pPr>
              <a:tabLst>
                <a:tab pos="180340" algn="l"/>
              </a:tabLst>
            </a:pPr>
            <a:r>
              <a:rPr lang="ru-RU" sz="1200" kern="0" dirty="0">
                <a:solidFill>
                  <a:srgbClr val="657797"/>
                </a:solidFill>
                <a:ea typeface="Times New Roman" panose="02020603050405020304" pitchFamily="18" charset="0"/>
                <a:cs typeface="Times New Roman" panose="02020603050405020304" pitchFamily="18" charset="0"/>
              </a:rPr>
              <a:t>В соответствии с п.5 </a:t>
            </a:r>
            <a:r>
              <a:rPr lang="ru-RU" sz="1200" b="1" kern="0" dirty="0">
                <a:solidFill>
                  <a:srgbClr val="657797"/>
                </a:solidFill>
                <a:ea typeface="Times New Roman" panose="02020603050405020304" pitchFamily="18" charset="0"/>
                <a:cs typeface="Times New Roman" panose="02020603050405020304" pitchFamily="18" charset="0"/>
              </a:rPr>
              <a:t>Приказа Минтруда РФ от 29.10.2021г. № 776н</a:t>
            </a:r>
            <a:r>
              <a:rPr lang="ru-RU" sz="1200" kern="0" dirty="0">
                <a:solidFill>
                  <a:srgbClr val="657797"/>
                </a:solidFill>
                <a:ea typeface="Times New Roman" panose="02020603050405020304" pitchFamily="18" charset="0"/>
                <a:cs typeface="Times New Roman" panose="02020603050405020304" pitchFamily="18" charset="0"/>
              </a:rPr>
              <a:t> «</a:t>
            </a:r>
            <a:r>
              <a:rPr lang="ru-RU" sz="1200" kern="100" dirty="0">
                <a:solidFill>
                  <a:srgbClr val="657797"/>
                </a:solidFill>
                <a:ea typeface="Aptos" panose="020B0004020202020204" pitchFamily="34" charset="0"/>
                <a:cs typeface="Times New Roman" panose="02020603050405020304" pitchFamily="18" charset="0"/>
              </a:rPr>
              <a:t>СУОТ разрабатывается в целях исключения и (или) минимизации профессиональных рисков в области охраны труда и управления указанными рисками (выявления опасностей, оценки уровней и снижения уровней профессиональных рисков) …».</a:t>
            </a:r>
          </a:p>
          <a:p>
            <a:pPr algn="ctr">
              <a:defRPr sz="1250" b="1">
                <a:solidFill>
                  <a:srgbClr val="657797"/>
                </a:solidFill>
                <a:latin typeface="Aptos"/>
              </a:defRPr>
            </a:pPr>
            <a:endParaRPr sz="1200" dirty="0">
              <a:solidFill>
                <a:srgbClr val="657797"/>
              </a:solidFill>
              <a:latin typeface="Aptos"/>
            </a:endParaRPr>
          </a:p>
        </p:txBody>
      </p:sp>
      <p:pic>
        <p:nvPicPr>
          <p:cNvPr id="45"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46" name="Группа 45"/>
          <p:cNvGrpSpPr/>
          <p:nvPr/>
        </p:nvGrpSpPr>
        <p:grpSpPr>
          <a:xfrm>
            <a:off x="1508760" y="6263640"/>
            <a:ext cx="10835640" cy="502920"/>
            <a:chOff x="1508760" y="6263640"/>
            <a:chExt cx="10835640" cy="502920"/>
          </a:xfrm>
        </p:grpSpPr>
        <p:sp>
          <p:nvSpPr>
            <p:cNvPr id="47"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11550180" y="6473952"/>
              <a:ext cx="245580" cy="223138"/>
            </a:xfrm>
            <a:prstGeom prst="rect">
              <a:avLst/>
            </a:prstGeom>
            <a:noFill/>
          </p:spPr>
          <p:txBody>
            <a:bodyPr wrap="none">
              <a:spAutoFit/>
            </a:bodyPr>
            <a:lstStyle/>
            <a:p>
              <a:pPr algn="r">
                <a:defRPr sz="850">
                  <a:solidFill>
                    <a:srgbClr val="657797"/>
                  </a:solidFill>
                  <a:latin typeface="Aptos"/>
                </a:defRPr>
              </a:pPr>
              <a:r>
                <a:rPr lang="ru-RU" dirty="0">
                  <a:latin typeface="Aptos"/>
                </a:rPr>
                <a:t>3</a:t>
              </a:r>
              <a:endParaRPr dirty="0">
                <a:latin typeface="Aptos"/>
              </a:endParaRPr>
            </a:p>
          </p:txBody>
        </p:sp>
        <p:sp>
          <p:nvSpPr>
            <p:cNvPr id="49" name="TextBox 48"/>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394273"/>
            <a:ext cx="6671826" cy="400110"/>
          </a:xfrm>
          <a:prstGeom prst="rect">
            <a:avLst/>
          </a:prstGeom>
          <a:noFill/>
        </p:spPr>
        <p:txBody>
          <a:bodyPr wrap="none">
            <a:spAutoFit/>
          </a:bodyPr>
          <a:lstStyle/>
          <a:p>
            <a:pPr>
              <a:defRPr sz="2700" b="1">
                <a:solidFill>
                  <a:srgbClr val="0F2A69"/>
                </a:solidFill>
                <a:latin typeface="Aptos Display"/>
              </a:defRPr>
            </a:pPr>
            <a:r>
              <a:rPr lang="ru-RU" sz="2000" dirty="0">
                <a:solidFill>
                  <a:srgbClr val="143787"/>
                </a:solidFill>
              </a:rPr>
              <a:t>ПРОБЛЕМЫ, КОТОРЫЕ ПОЗВОЛЯЕТ РЕШИТЬ ОПР</a:t>
            </a:r>
          </a:p>
        </p:txBody>
      </p:sp>
      <p:sp>
        <p:nvSpPr>
          <p:cNvPr id="27" name="Rectangle 26"/>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640080" y="1600200"/>
            <a:ext cx="3429000" cy="102412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841247" y="1856232"/>
            <a:ext cx="457200" cy="457200"/>
          </a:xfrm>
          <a:prstGeom prst="ellipse">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a:defRPr>
            </a:pPr>
            <a:r>
              <a:rPr dirty="0">
                <a:latin typeface="Aptos"/>
              </a:rPr>
              <a:t>✓</a:t>
            </a:r>
          </a:p>
        </p:txBody>
      </p:sp>
      <p:sp>
        <p:nvSpPr>
          <p:cNvPr id="31" name="TextBox 30"/>
          <p:cNvSpPr txBox="1"/>
          <p:nvPr/>
        </p:nvSpPr>
        <p:spPr>
          <a:xfrm>
            <a:off x="1417319" y="1810512"/>
            <a:ext cx="2423160" cy="467820"/>
          </a:xfrm>
          <a:prstGeom prst="rect">
            <a:avLst/>
          </a:prstGeom>
          <a:noFill/>
        </p:spPr>
        <p:txBody>
          <a:bodyPr wrap="square" lIns="45720" rIns="45720" anchor="t">
            <a:spAutoFit/>
          </a:bodyPr>
          <a:lstStyle/>
          <a:p>
            <a:pPr algn="l">
              <a:defRPr sz="1220" b="1">
                <a:solidFill>
                  <a:srgbClr val="0F2A69"/>
                </a:solidFill>
                <a:latin typeface="Aptos"/>
              </a:defRPr>
            </a:pPr>
            <a:r>
              <a:rPr dirty="0" err="1">
                <a:latin typeface="Aptos"/>
              </a:rPr>
              <a:t>Соблюдение</a:t>
            </a:r>
            <a:r>
              <a:rPr dirty="0">
                <a:latin typeface="Aptos"/>
              </a:rPr>
              <a:t> </a:t>
            </a:r>
            <a:r>
              <a:rPr dirty="0" err="1">
                <a:latin typeface="Aptos"/>
              </a:rPr>
              <a:t>законодательства</a:t>
            </a:r>
            <a:endParaRPr dirty="0">
              <a:latin typeface="Aptos"/>
            </a:endParaRPr>
          </a:p>
        </p:txBody>
      </p:sp>
      <p:sp>
        <p:nvSpPr>
          <p:cNvPr id="32" name="Rounded Rectangle 31"/>
          <p:cNvSpPr/>
          <p:nvPr/>
        </p:nvSpPr>
        <p:spPr>
          <a:xfrm>
            <a:off x="4434840" y="1600200"/>
            <a:ext cx="3429000" cy="102412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4636008" y="1856232"/>
            <a:ext cx="457200" cy="457200"/>
          </a:xfrm>
          <a:prstGeom prst="ellipse">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a:defRPr>
            </a:pPr>
            <a:r>
              <a:rPr dirty="0">
                <a:latin typeface="Aptos"/>
              </a:rPr>
              <a:t>✓</a:t>
            </a:r>
          </a:p>
        </p:txBody>
      </p:sp>
      <p:sp>
        <p:nvSpPr>
          <p:cNvPr id="34" name="TextBox 33"/>
          <p:cNvSpPr txBox="1"/>
          <p:nvPr/>
        </p:nvSpPr>
        <p:spPr>
          <a:xfrm>
            <a:off x="5212080" y="1810512"/>
            <a:ext cx="2423160" cy="655564"/>
          </a:xfrm>
          <a:prstGeom prst="rect">
            <a:avLst/>
          </a:prstGeom>
          <a:noFill/>
        </p:spPr>
        <p:txBody>
          <a:bodyPr wrap="square" lIns="45720" rIns="45720" anchor="t">
            <a:spAutoFit/>
          </a:bodyPr>
          <a:lstStyle/>
          <a:p>
            <a:pPr algn="l">
              <a:defRPr sz="1220" b="1">
                <a:solidFill>
                  <a:srgbClr val="0F2A69"/>
                </a:solidFill>
                <a:latin typeface="Aptos"/>
              </a:defRPr>
            </a:pPr>
            <a:r>
              <a:rPr dirty="0" err="1">
                <a:latin typeface="Aptos"/>
              </a:rPr>
              <a:t>Предотвращение</a:t>
            </a:r>
            <a:r>
              <a:rPr dirty="0">
                <a:latin typeface="Aptos"/>
              </a:rPr>
              <a:t> </a:t>
            </a:r>
            <a:r>
              <a:rPr dirty="0" err="1">
                <a:latin typeface="Aptos"/>
              </a:rPr>
              <a:t>травматизма</a:t>
            </a:r>
            <a:r>
              <a:rPr dirty="0">
                <a:latin typeface="Aptos"/>
              </a:rPr>
              <a:t> и </a:t>
            </a:r>
            <a:r>
              <a:rPr dirty="0" err="1">
                <a:latin typeface="Aptos"/>
              </a:rPr>
              <a:t>профзаболеваний</a:t>
            </a:r>
            <a:endParaRPr dirty="0">
              <a:latin typeface="Aptos"/>
            </a:endParaRPr>
          </a:p>
        </p:txBody>
      </p:sp>
      <p:sp>
        <p:nvSpPr>
          <p:cNvPr id="35" name="Rounded Rectangle 34"/>
          <p:cNvSpPr/>
          <p:nvPr/>
        </p:nvSpPr>
        <p:spPr>
          <a:xfrm>
            <a:off x="8229600" y="1600200"/>
            <a:ext cx="3429000" cy="102412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8430768" y="1856232"/>
            <a:ext cx="457200" cy="457200"/>
          </a:xfrm>
          <a:prstGeom prst="ellipse">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a:defRPr>
            </a:pPr>
            <a:r>
              <a:rPr dirty="0">
                <a:latin typeface="Aptos"/>
              </a:rPr>
              <a:t>✓</a:t>
            </a:r>
          </a:p>
        </p:txBody>
      </p:sp>
      <p:sp>
        <p:nvSpPr>
          <p:cNvPr id="37" name="TextBox 36"/>
          <p:cNvSpPr txBox="1"/>
          <p:nvPr/>
        </p:nvSpPr>
        <p:spPr>
          <a:xfrm>
            <a:off x="9006840" y="1810512"/>
            <a:ext cx="2423160" cy="280077"/>
          </a:xfrm>
          <a:prstGeom prst="rect">
            <a:avLst/>
          </a:prstGeom>
          <a:noFill/>
        </p:spPr>
        <p:txBody>
          <a:bodyPr wrap="square" lIns="45720" rIns="45720" anchor="t">
            <a:spAutoFit/>
          </a:bodyPr>
          <a:lstStyle/>
          <a:p>
            <a:pPr algn="l">
              <a:defRPr sz="1220" b="1">
                <a:solidFill>
                  <a:srgbClr val="0F2A69"/>
                </a:solidFill>
                <a:latin typeface="Aptos"/>
              </a:defRPr>
            </a:pPr>
            <a:r>
              <a:rPr dirty="0" err="1">
                <a:latin typeface="Aptos"/>
              </a:rPr>
              <a:t>Снижение</a:t>
            </a:r>
            <a:r>
              <a:rPr dirty="0">
                <a:latin typeface="Aptos"/>
              </a:rPr>
              <a:t> </a:t>
            </a:r>
            <a:r>
              <a:rPr dirty="0" err="1">
                <a:latin typeface="Aptos"/>
              </a:rPr>
              <a:t>затрат</a:t>
            </a:r>
            <a:endParaRPr dirty="0">
              <a:latin typeface="Aptos"/>
            </a:endParaRPr>
          </a:p>
        </p:txBody>
      </p:sp>
      <p:sp>
        <p:nvSpPr>
          <p:cNvPr id="38" name="Rounded Rectangle 37"/>
          <p:cNvSpPr/>
          <p:nvPr/>
        </p:nvSpPr>
        <p:spPr>
          <a:xfrm>
            <a:off x="640080" y="2926080"/>
            <a:ext cx="3429000" cy="102412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841247" y="3182112"/>
            <a:ext cx="457200" cy="457200"/>
          </a:xfrm>
          <a:prstGeom prst="ellipse">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a:defRPr>
            </a:pPr>
            <a:r>
              <a:rPr dirty="0">
                <a:latin typeface="Aptos"/>
              </a:rPr>
              <a:t>✓</a:t>
            </a:r>
          </a:p>
        </p:txBody>
      </p:sp>
      <p:sp>
        <p:nvSpPr>
          <p:cNvPr id="40" name="TextBox 39"/>
          <p:cNvSpPr txBox="1"/>
          <p:nvPr/>
        </p:nvSpPr>
        <p:spPr>
          <a:xfrm>
            <a:off x="1417319" y="3136392"/>
            <a:ext cx="2423160" cy="467820"/>
          </a:xfrm>
          <a:prstGeom prst="rect">
            <a:avLst/>
          </a:prstGeom>
          <a:noFill/>
        </p:spPr>
        <p:txBody>
          <a:bodyPr wrap="square" lIns="45720" rIns="45720" anchor="t">
            <a:spAutoFit/>
          </a:bodyPr>
          <a:lstStyle/>
          <a:p>
            <a:pPr algn="l">
              <a:defRPr sz="1220" b="1">
                <a:solidFill>
                  <a:srgbClr val="0F2A69"/>
                </a:solidFill>
                <a:latin typeface="Aptos"/>
              </a:defRPr>
            </a:pPr>
            <a:r>
              <a:rPr dirty="0" err="1">
                <a:latin typeface="Aptos"/>
              </a:rPr>
              <a:t>Возможность</a:t>
            </a:r>
            <a:r>
              <a:rPr dirty="0">
                <a:latin typeface="Aptos"/>
              </a:rPr>
              <a:t> </a:t>
            </a:r>
            <a:r>
              <a:rPr dirty="0" err="1">
                <a:latin typeface="Aptos"/>
              </a:rPr>
              <a:t>возврата</a:t>
            </a:r>
            <a:r>
              <a:rPr dirty="0">
                <a:latin typeface="Aptos"/>
              </a:rPr>
              <a:t> </a:t>
            </a:r>
            <a:r>
              <a:rPr dirty="0" err="1">
                <a:latin typeface="Aptos"/>
              </a:rPr>
              <a:t>из</a:t>
            </a:r>
            <a:r>
              <a:rPr dirty="0">
                <a:latin typeface="Aptos"/>
              </a:rPr>
              <a:t> ФСС </a:t>
            </a:r>
            <a:r>
              <a:rPr dirty="0" err="1">
                <a:latin typeface="Aptos"/>
              </a:rPr>
              <a:t>средств</a:t>
            </a:r>
            <a:endParaRPr dirty="0">
              <a:latin typeface="Aptos"/>
            </a:endParaRPr>
          </a:p>
        </p:txBody>
      </p:sp>
      <p:sp>
        <p:nvSpPr>
          <p:cNvPr id="41" name="Rounded Rectangle 40"/>
          <p:cNvSpPr/>
          <p:nvPr/>
        </p:nvSpPr>
        <p:spPr>
          <a:xfrm>
            <a:off x="4434840" y="2926080"/>
            <a:ext cx="3429000" cy="102412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4636008" y="3182112"/>
            <a:ext cx="457200" cy="457200"/>
          </a:xfrm>
          <a:prstGeom prst="ellipse">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a:defRPr>
            </a:pPr>
            <a:r>
              <a:rPr dirty="0">
                <a:latin typeface="Aptos"/>
              </a:rPr>
              <a:t>✓</a:t>
            </a:r>
          </a:p>
        </p:txBody>
      </p:sp>
      <p:sp>
        <p:nvSpPr>
          <p:cNvPr id="43" name="TextBox 42"/>
          <p:cNvSpPr txBox="1"/>
          <p:nvPr/>
        </p:nvSpPr>
        <p:spPr>
          <a:xfrm>
            <a:off x="5212080" y="3136392"/>
            <a:ext cx="2423160" cy="280077"/>
          </a:xfrm>
          <a:prstGeom prst="rect">
            <a:avLst/>
          </a:prstGeom>
          <a:noFill/>
        </p:spPr>
        <p:txBody>
          <a:bodyPr wrap="square" lIns="45720" rIns="45720" anchor="t">
            <a:spAutoFit/>
          </a:bodyPr>
          <a:lstStyle/>
          <a:p>
            <a:pPr algn="l">
              <a:defRPr sz="1220" b="1">
                <a:solidFill>
                  <a:srgbClr val="0F2A69"/>
                </a:solidFill>
                <a:latin typeface="Aptos"/>
              </a:defRPr>
            </a:pPr>
            <a:r>
              <a:rPr dirty="0" err="1">
                <a:latin typeface="Aptos"/>
              </a:rPr>
              <a:t>Улучшение</a:t>
            </a:r>
            <a:r>
              <a:rPr dirty="0">
                <a:latin typeface="Aptos"/>
              </a:rPr>
              <a:t> </a:t>
            </a:r>
            <a:r>
              <a:rPr dirty="0" err="1">
                <a:latin typeface="Aptos"/>
              </a:rPr>
              <a:t>условий</a:t>
            </a:r>
            <a:r>
              <a:rPr dirty="0">
                <a:latin typeface="Aptos"/>
              </a:rPr>
              <a:t> </a:t>
            </a:r>
            <a:r>
              <a:rPr dirty="0" err="1">
                <a:latin typeface="Aptos"/>
              </a:rPr>
              <a:t>труда</a:t>
            </a:r>
            <a:endParaRPr dirty="0">
              <a:latin typeface="Aptos"/>
            </a:endParaRPr>
          </a:p>
        </p:txBody>
      </p:sp>
      <p:sp>
        <p:nvSpPr>
          <p:cNvPr id="44" name="Rounded Rectangle 43"/>
          <p:cNvSpPr/>
          <p:nvPr/>
        </p:nvSpPr>
        <p:spPr>
          <a:xfrm>
            <a:off x="8229600" y="2926080"/>
            <a:ext cx="3429000" cy="102412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44"/>
          <p:cNvSpPr/>
          <p:nvPr/>
        </p:nvSpPr>
        <p:spPr>
          <a:xfrm>
            <a:off x="8430768" y="3182112"/>
            <a:ext cx="457200" cy="457200"/>
          </a:xfrm>
          <a:prstGeom prst="ellipse">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a:defRPr>
            </a:pPr>
            <a:r>
              <a:rPr dirty="0">
                <a:latin typeface="Aptos"/>
              </a:rPr>
              <a:t>✓</a:t>
            </a:r>
          </a:p>
        </p:txBody>
      </p:sp>
      <p:sp>
        <p:nvSpPr>
          <p:cNvPr id="46" name="TextBox 45"/>
          <p:cNvSpPr txBox="1"/>
          <p:nvPr/>
        </p:nvSpPr>
        <p:spPr>
          <a:xfrm>
            <a:off x="9006840" y="3136392"/>
            <a:ext cx="2423160" cy="467820"/>
          </a:xfrm>
          <a:prstGeom prst="rect">
            <a:avLst/>
          </a:prstGeom>
          <a:noFill/>
        </p:spPr>
        <p:txBody>
          <a:bodyPr wrap="square" lIns="45720" rIns="45720" anchor="t">
            <a:spAutoFit/>
          </a:bodyPr>
          <a:lstStyle/>
          <a:p>
            <a:pPr algn="l">
              <a:defRPr sz="1220" b="1">
                <a:solidFill>
                  <a:srgbClr val="0F2A69"/>
                </a:solidFill>
                <a:latin typeface="Aptos"/>
              </a:defRPr>
            </a:pPr>
            <a:r>
              <a:rPr dirty="0" err="1">
                <a:latin typeface="Aptos"/>
              </a:rPr>
              <a:t>Формирование</a:t>
            </a:r>
            <a:r>
              <a:rPr dirty="0">
                <a:latin typeface="Aptos"/>
              </a:rPr>
              <a:t> </a:t>
            </a:r>
            <a:r>
              <a:rPr dirty="0" err="1">
                <a:latin typeface="Aptos"/>
              </a:rPr>
              <a:t>культуры</a:t>
            </a:r>
            <a:r>
              <a:rPr dirty="0">
                <a:latin typeface="Aptos"/>
              </a:rPr>
              <a:t> </a:t>
            </a:r>
            <a:r>
              <a:rPr dirty="0" err="1">
                <a:latin typeface="Aptos"/>
              </a:rPr>
              <a:t>безопасности</a:t>
            </a:r>
            <a:endParaRPr dirty="0">
              <a:latin typeface="Aptos"/>
            </a:endParaRPr>
          </a:p>
        </p:txBody>
      </p:sp>
      <p:sp>
        <p:nvSpPr>
          <p:cNvPr id="47" name="Rounded Rectangle 46"/>
          <p:cNvSpPr/>
          <p:nvPr/>
        </p:nvSpPr>
        <p:spPr>
          <a:xfrm>
            <a:off x="640080" y="4251960"/>
            <a:ext cx="3429000" cy="102412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841247" y="4507992"/>
            <a:ext cx="457200" cy="457200"/>
          </a:xfrm>
          <a:prstGeom prst="ellipse">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a:defRPr>
            </a:pPr>
            <a:r>
              <a:rPr dirty="0">
                <a:latin typeface="Aptos"/>
              </a:rPr>
              <a:t>✓</a:t>
            </a:r>
          </a:p>
        </p:txBody>
      </p:sp>
      <p:sp>
        <p:nvSpPr>
          <p:cNvPr id="49" name="TextBox 48"/>
          <p:cNvSpPr txBox="1"/>
          <p:nvPr/>
        </p:nvSpPr>
        <p:spPr>
          <a:xfrm>
            <a:off x="1417319" y="4462272"/>
            <a:ext cx="2423160" cy="280077"/>
          </a:xfrm>
          <a:prstGeom prst="rect">
            <a:avLst/>
          </a:prstGeom>
          <a:noFill/>
        </p:spPr>
        <p:txBody>
          <a:bodyPr wrap="square" lIns="45720" rIns="45720" anchor="t">
            <a:spAutoFit/>
          </a:bodyPr>
          <a:lstStyle/>
          <a:p>
            <a:pPr algn="l">
              <a:defRPr sz="1220" b="1">
                <a:solidFill>
                  <a:srgbClr val="0F2A69"/>
                </a:solidFill>
                <a:latin typeface="Aptos"/>
              </a:defRPr>
            </a:pPr>
            <a:r>
              <a:rPr dirty="0" err="1">
                <a:latin typeface="Aptos"/>
              </a:rPr>
              <a:t>Оптимизация</a:t>
            </a:r>
            <a:r>
              <a:rPr dirty="0">
                <a:latin typeface="Aptos"/>
              </a:rPr>
              <a:t> </a:t>
            </a:r>
            <a:r>
              <a:rPr dirty="0" err="1">
                <a:latin typeface="Aptos"/>
              </a:rPr>
              <a:t>процессов</a:t>
            </a:r>
            <a:endParaRPr dirty="0">
              <a:latin typeface="Aptos"/>
            </a:endParaRPr>
          </a:p>
        </p:txBody>
      </p:sp>
      <p:sp>
        <p:nvSpPr>
          <p:cNvPr id="50" name="Rounded Rectangle 49"/>
          <p:cNvSpPr/>
          <p:nvPr/>
        </p:nvSpPr>
        <p:spPr>
          <a:xfrm>
            <a:off x="4434840" y="5248656"/>
            <a:ext cx="4206240" cy="566928"/>
          </a:xfrm>
          <a:prstGeom prst="roundRect">
            <a:avLst/>
          </a:prstGeom>
          <a:solidFill>
            <a:srgbClr val="143787"/>
          </a:solidFill>
          <a:ln w="12700">
            <a:solidFill>
              <a:srgbClr val="143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4617721" y="5367528"/>
            <a:ext cx="3840480" cy="276999"/>
          </a:xfrm>
          <a:prstGeom prst="rect">
            <a:avLst/>
          </a:prstGeom>
          <a:noFill/>
        </p:spPr>
        <p:txBody>
          <a:bodyPr wrap="square" lIns="45720" rIns="45720" anchor="t">
            <a:spAutoFit/>
          </a:bodyPr>
          <a:lstStyle/>
          <a:p>
            <a:pPr algn="ctr">
              <a:defRPr sz="1200" b="1">
                <a:solidFill>
                  <a:srgbClr val="FFFFFF"/>
                </a:solidFill>
                <a:latin typeface="Aptos"/>
              </a:defRPr>
            </a:pPr>
            <a:r>
              <a:rPr dirty="0">
                <a:latin typeface="Aptos"/>
              </a:rPr>
              <a:t>ОПР </a:t>
            </a:r>
            <a:r>
              <a:rPr dirty="0" err="1">
                <a:latin typeface="Aptos"/>
              </a:rPr>
              <a:t>превращает</a:t>
            </a:r>
            <a:r>
              <a:rPr dirty="0">
                <a:latin typeface="Aptos"/>
              </a:rPr>
              <a:t> </a:t>
            </a:r>
            <a:r>
              <a:rPr dirty="0" err="1">
                <a:latin typeface="Aptos"/>
              </a:rPr>
              <a:t>риски</a:t>
            </a:r>
            <a:r>
              <a:rPr dirty="0">
                <a:latin typeface="Aptos"/>
              </a:rPr>
              <a:t> в </a:t>
            </a:r>
            <a:r>
              <a:rPr dirty="0" err="1">
                <a:latin typeface="Aptos"/>
              </a:rPr>
              <a:t>управляемый</a:t>
            </a:r>
            <a:r>
              <a:rPr dirty="0">
                <a:latin typeface="Aptos"/>
              </a:rPr>
              <a:t> </a:t>
            </a:r>
            <a:r>
              <a:rPr dirty="0" err="1">
                <a:latin typeface="Aptos"/>
              </a:rPr>
              <a:t>процесс</a:t>
            </a:r>
            <a:r>
              <a:rPr dirty="0">
                <a:latin typeface="Aptos"/>
              </a:rPr>
              <a:t>.</a:t>
            </a:r>
          </a:p>
        </p:txBody>
      </p:sp>
      <p:pic>
        <p:nvPicPr>
          <p:cNvPr id="52"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53" name="Группа 52"/>
          <p:cNvGrpSpPr/>
          <p:nvPr/>
        </p:nvGrpSpPr>
        <p:grpSpPr>
          <a:xfrm>
            <a:off x="1508760" y="6263640"/>
            <a:ext cx="10835640" cy="502920"/>
            <a:chOff x="1508760" y="6263640"/>
            <a:chExt cx="10835640" cy="502920"/>
          </a:xfrm>
        </p:grpSpPr>
        <p:sp>
          <p:nvSpPr>
            <p:cNvPr id="54"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11550180" y="6473952"/>
              <a:ext cx="245580" cy="223138"/>
            </a:xfrm>
            <a:prstGeom prst="rect">
              <a:avLst/>
            </a:prstGeom>
            <a:noFill/>
          </p:spPr>
          <p:txBody>
            <a:bodyPr wrap="none">
              <a:spAutoFit/>
            </a:bodyPr>
            <a:lstStyle/>
            <a:p>
              <a:pPr algn="r">
                <a:defRPr sz="850">
                  <a:solidFill>
                    <a:srgbClr val="657797"/>
                  </a:solidFill>
                  <a:latin typeface="Aptos"/>
                </a:defRPr>
              </a:pPr>
              <a:r>
                <a:rPr lang="ru-RU" dirty="0">
                  <a:latin typeface="Aptos"/>
                </a:rPr>
                <a:t>4</a:t>
              </a:r>
              <a:endParaRPr dirty="0">
                <a:latin typeface="Aptos"/>
              </a:endParaRPr>
            </a:p>
          </p:txBody>
        </p:sp>
        <p:sp>
          <p:nvSpPr>
            <p:cNvPr id="56" name="TextBox 55"/>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442649"/>
            <a:ext cx="9598140" cy="400110"/>
          </a:xfrm>
          <a:prstGeom prst="rect">
            <a:avLst/>
          </a:prstGeom>
          <a:noFill/>
        </p:spPr>
        <p:txBody>
          <a:bodyPr wrap="none">
            <a:spAutoFit/>
          </a:bodyPr>
          <a:lstStyle/>
          <a:p>
            <a:pPr>
              <a:defRPr sz="2700" b="1">
                <a:solidFill>
                  <a:srgbClr val="0F2A69"/>
                </a:solidFill>
                <a:latin typeface="Aptos Display"/>
              </a:defRPr>
            </a:pPr>
            <a:r>
              <a:rPr lang="ru-RU" sz="2000" dirty="0">
                <a:solidFill>
                  <a:srgbClr val="143787"/>
                </a:solidFill>
              </a:rPr>
              <a:t>ОБЗОР РАЗЛИЧНЫХ МЕТОДОВ ОЦЕНКИ ПРОФЕССИОНАЛЬНЫХ РИСКОВ</a:t>
            </a:r>
          </a:p>
        </p:txBody>
      </p:sp>
      <p:sp>
        <p:nvSpPr>
          <p:cNvPr id="27" name="Rectangle 26"/>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85800" y="1567361"/>
            <a:ext cx="10789920" cy="300082"/>
          </a:xfrm>
          <a:prstGeom prst="rect">
            <a:avLst/>
          </a:prstGeom>
          <a:noFill/>
        </p:spPr>
        <p:txBody>
          <a:bodyPr wrap="square" lIns="45720" rIns="45720" anchor="t">
            <a:spAutoFit/>
          </a:bodyPr>
          <a:lstStyle/>
          <a:p>
            <a:pPr algn="l">
              <a:defRPr sz="1350" b="0">
                <a:solidFill>
                  <a:srgbClr val="19315F"/>
                </a:solidFill>
                <a:latin typeface="Aptos"/>
              </a:defRPr>
            </a:pPr>
            <a:r>
              <a:rPr dirty="0" err="1">
                <a:solidFill>
                  <a:srgbClr val="143787"/>
                </a:solidFill>
                <a:latin typeface="Aptos"/>
              </a:rPr>
              <a:t>Рекомендации</a:t>
            </a:r>
            <a:r>
              <a:rPr dirty="0">
                <a:solidFill>
                  <a:srgbClr val="143787"/>
                </a:solidFill>
                <a:latin typeface="Aptos"/>
              </a:rPr>
              <a:t> </a:t>
            </a:r>
            <a:r>
              <a:rPr dirty="0" err="1">
                <a:solidFill>
                  <a:srgbClr val="143787"/>
                </a:solidFill>
                <a:latin typeface="Aptos"/>
              </a:rPr>
              <a:t>по</a:t>
            </a:r>
            <a:r>
              <a:rPr dirty="0">
                <a:solidFill>
                  <a:srgbClr val="143787"/>
                </a:solidFill>
                <a:latin typeface="Aptos"/>
              </a:rPr>
              <a:t> </a:t>
            </a:r>
            <a:r>
              <a:rPr dirty="0" err="1">
                <a:solidFill>
                  <a:srgbClr val="143787"/>
                </a:solidFill>
                <a:latin typeface="Aptos"/>
              </a:rPr>
              <a:t>выбору</a:t>
            </a:r>
            <a:r>
              <a:rPr dirty="0">
                <a:solidFill>
                  <a:srgbClr val="143787"/>
                </a:solidFill>
                <a:latin typeface="Aptos"/>
              </a:rPr>
              <a:t> </a:t>
            </a:r>
            <a:r>
              <a:rPr dirty="0" err="1">
                <a:solidFill>
                  <a:srgbClr val="143787"/>
                </a:solidFill>
                <a:latin typeface="Aptos"/>
              </a:rPr>
              <a:t>методов</a:t>
            </a:r>
            <a:r>
              <a:rPr dirty="0">
                <a:solidFill>
                  <a:srgbClr val="143787"/>
                </a:solidFill>
                <a:latin typeface="Aptos"/>
              </a:rPr>
              <a:t> </a:t>
            </a:r>
            <a:r>
              <a:rPr dirty="0" err="1">
                <a:solidFill>
                  <a:srgbClr val="143787"/>
                </a:solidFill>
                <a:latin typeface="Aptos"/>
              </a:rPr>
              <a:t>оценки</a:t>
            </a:r>
            <a:r>
              <a:rPr dirty="0">
                <a:solidFill>
                  <a:srgbClr val="143787"/>
                </a:solidFill>
                <a:latin typeface="Aptos"/>
              </a:rPr>
              <a:t> и </a:t>
            </a:r>
            <a:r>
              <a:rPr dirty="0" err="1">
                <a:solidFill>
                  <a:srgbClr val="143787"/>
                </a:solidFill>
                <a:latin typeface="Aptos"/>
              </a:rPr>
              <a:t>снижению</a:t>
            </a:r>
            <a:r>
              <a:rPr dirty="0">
                <a:solidFill>
                  <a:srgbClr val="143787"/>
                </a:solidFill>
                <a:latin typeface="Aptos"/>
              </a:rPr>
              <a:t> </a:t>
            </a:r>
            <a:r>
              <a:rPr dirty="0" err="1">
                <a:solidFill>
                  <a:srgbClr val="143787"/>
                </a:solidFill>
                <a:latin typeface="Aptos"/>
              </a:rPr>
              <a:t>уровней</a:t>
            </a:r>
            <a:r>
              <a:rPr dirty="0">
                <a:solidFill>
                  <a:srgbClr val="143787"/>
                </a:solidFill>
                <a:latin typeface="Aptos"/>
              </a:rPr>
              <a:t> </a:t>
            </a:r>
            <a:r>
              <a:rPr dirty="0" err="1">
                <a:solidFill>
                  <a:srgbClr val="143787"/>
                </a:solidFill>
                <a:latin typeface="Aptos"/>
              </a:rPr>
              <a:t>рисков</a:t>
            </a:r>
            <a:r>
              <a:rPr dirty="0">
                <a:solidFill>
                  <a:srgbClr val="143787"/>
                </a:solidFill>
                <a:latin typeface="Aptos"/>
              </a:rPr>
              <a:t> </a:t>
            </a:r>
            <a:r>
              <a:rPr dirty="0" err="1">
                <a:solidFill>
                  <a:srgbClr val="143787"/>
                </a:solidFill>
                <a:latin typeface="Aptos"/>
              </a:rPr>
              <a:t>изложены</a:t>
            </a:r>
            <a:r>
              <a:rPr dirty="0">
                <a:solidFill>
                  <a:srgbClr val="143787"/>
                </a:solidFill>
                <a:latin typeface="Aptos"/>
              </a:rPr>
              <a:t> в </a:t>
            </a:r>
            <a:r>
              <a:rPr dirty="0" err="1">
                <a:solidFill>
                  <a:srgbClr val="143787"/>
                </a:solidFill>
                <a:latin typeface="Aptos"/>
              </a:rPr>
              <a:t>Приказе</a:t>
            </a:r>
            <a:r>
              <a:rPr dirty="0">
                <a:solidFill>
                  <a:srgbClr val="143787"/>
                </a:solidFill>
                <a:latin typeface="Aptos"/>
              </a:rPr>
              <a:t> </a:t>
            </a:r>
            <a:r>
              <a:rPr dirty="0" err="1">
                <a:solidFill>
                  <a:srgbClr val="143787"/>
                </a:solidFill>
                <a:latin typeface="Aptos"/>
              </a:rPr>
              <a:t>Минтруда</a:t>
            </a:r>
            <a:r>
              <a:rPr dirty="0">
                <a:solidFill>
                  <a:srgbClr val="143787"/>
                </a:solidFill>
                <a:latin typeface="Aptos"/>
              </a:rPr>
              <a:t> РФ </a:t>
            </a:r>
            <a:r>
              <a:rPr dirty="0" err="1">
                <a:solidFill>
                  <a:srgbClr val="143787"/>
                </a:solidFill>
                <a:latin typeface="Aptos"/>
              </a:rPr>
              <a:t>от</a:t>
            </a:r>
            <a:r>
              <a:rPr dirty="0">
                <a:solidFill>
                  <a:srgbClr val="143787"/>
                </a:solidFill>
                <a:latin typeface="Aptos"/>
              </a:rPr>
              <a:t> 28.12.2021 № 926.</a:t>
            </a:r>
          </a:p>
        </p:txBody>
      </p:sp>
      <p:sp>
        <p:nvSpPr>
          <p:cNvPr id="30" name="Rounded Rectangle 29"/>
          <p:cNvSpPr/>
          <p:nvPr/>
        </p:nvSpPr>
        <p:spPr>
          <a:xfrm>
            <a:off x="640080" y="2148840"/>
            <a:ext cx="3474720" cy="3383280"/>
          </a:xfrm>
          <a:prstGeom prst="roundRect">
            <a:avLst>
              <a:gd name="adj" fmla="val 10803"/>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868680" y="2423160"/>
            <a:ext cx="3017520" cy="323165"/>
          </a:xfrm>
          <a:prstGeom prst="rect">
            <a:avLst/>
          </a:prstGeom>
          <a:noFill/>
        </p:spPr>
        <p:txBody>
          <a:bodyPr wrap="square" lIns="45720" rIns="45720" anchor="t">
            <a:spAutoFit/>
          </a:bodyPr>
          <a:lstStyle/>
          <a:p>
            <a:pPr algn="l">
              <a:defRPr sz="1500" b="1">
                <a:solidFill>
                  <a:srgbClr val="0F2A69"/>
                </a:solidFill>
                <a:latin typeface="Aptos"/>
              </a:defRPr>
            </a:pPr>
            <a:r>
              <a:rPr dirty="0" err="1">
                <a:latin typeface="Aptos"/>
              </a:rPr>
              <a:t>Наиболее</a:t>
            </a:r>
            <a:r>
              <a:rPr dirty="0">
                <a:latin typeface="Aptos"/>
              </a:rPr>
              <a:t> </a:t>
            </a:r>
            <a:r>
              <a:rPr dirty="0" err="1">
                <a:latin typeface="Aptos"/>
              </a:rPr>
              <a:t>распространённые</a:t>
            </a:r>
            <a:endParaRPr dirty="0">
              <a:latin typeface="Aptos"/>
            </a:endParaRPr>
          </a:p>
        </p:txBody>
      </p:sp>
      <p:sp>
        <p:nvSpPr>
          <p:cNvPr id="32" name="TextBox 31"/>
          <p:cNvSpPr txBox="1"/>
          <p:nvPr/>
        </p:nvSpPr>
        <p:spPr>
          <a:xfrm>
            <a:off x="868680" y="3063240"/>
            <a:ext cx="2971800" cy="847411"/>
          </a:xfrm>
          <a:prstGeom prst="rect">
            <a:avLst/>
          </a:prstGeom>
          <a:noFill/>
        </p:spPr>
        <p:txBody>
          <a:bodyPr wrap="square" lIns="18288" tIns="18288" rIns="18288" bIns="18288">
            <a:spAutoFit/>
          </a:bodyPr>
          <a:lstStyle/>
          <a:p>
            <a:pPr>
              <a:spcAft>
                <a:spcPts val="400"/>
              </a:spcAft>
              <a:defRPr sz="1150">
                <a:solidFill>
                  <a:srgbClr val="19315F"/>
                </a:solidFill>
                <a:latin typeface="Aptos"/>
              </a:defRPr>
            </a:pPr>
            <a:r>
              <a:rPr dirty="0">
                <a:solidFill>
                  <a:srgbClr val="143787"/>
                </a:solidFill>
                <a:latin typeface="Aptos"/>
              </a:rPr>
              <a:t>✓  </a:t>
            </a:r>
            <a:r>
              <a:rPr dirty="0" err="1">
                <a:solidFill>
                  <a:srgbClr val="143787"/>
                </a:solidFill>
                <a:latin typeface="Aptos"/>
              </a:rPr>
              <a:t>Матричный</a:t>
            </a:r>
            <a:r>
              <a:rPr dirty="0">
                <a:solidFill>
                  <a:srgbClr val="143787"/>
                </a:solidFill>
                <a:latin typeface="Aptos"/>
              </a:rPr>
              <a:t> </a:t>
            </a:r>
            <a:r>
              <a:rPr dirty="0" err="1">
                <a:solidFill>
                  <a:srgbClr val="143787"/>
                </a:solidFill>
                <a:latin typeface="Aptos"/>
              </a:rPr>
              <a:t>метод</a:t>
            </a:r>
            <a:r>
              <a:rPr dirty="0">
                <a:solidFill>
                  <a:srgbClr val="143787"/>
                </a:solidFill>
                <a:latin typeface="Aptos"/>
              </a:rPr>
              <a:t> </a:t>
            </a:r>
            <a:r>
              <a:rPr dirty="0" err="1">
                <a:solidFill>
                  <a:srgbClr val="143787"/>
                </a:solidFill>
                <a:latin typeface="Aptos"/>
              </a:rPr>
              <a:t>на</a:t>
            </a:r>
            <a:r>
              <a:rPr dirty="0">
                <a:solidFill>
                  <a:srgbClr val="143787"/>
                </a:solidFill>
                <a:latin typeface="Aptos"/>
              </a:rPr>
              <a:t> </a:t>
            </a:r>
            <a:r>
              <a:rPr dirty="0" err="1">
                <a:solidFill>
                  <a:srgbClr val="143787"/>
                </a:solidFill>
                <a:latin typeface="Aptos"/>
              </a:rPr>
              <a:t>основе</a:t>
            </a:r>
            <a:r>
              <a:rPr dirty="0">
                <a:solidFill>
                  <a:srgbClr val="143787"/>
                </a:solidFill>
                <a:latin typeface="Aptos"/>
              </a:rPr>
              <a:t> </a:t>
            </a:r>
            <a:r>
              <a:rPr dirty="0" err="1">
                <a:solidFill>
                  <a:srgbClr val="143787"/>
                </a:solidFill>
                <a:latin typeface="Aptos"/>
              </a:rPr>
              <a:t>бальной</a:t>
            </a:r>
            <a:r>
              <a:rPr dirty="0">
                <a:solidFill>
                  <a:srgbClr val="143787"/>
                </a:solidFill>
                <a:latin typeface="Aptos"/>
              </a:rPr>
              <a:t> </a:t>
            </a:r>
            <a:r>
              <a:rPr dirty="0" err="1">
                <a:solidFill>
                  <a:srgbClr val="143787"/>
                </a:solidFill>
                <a:latin typeface="Aptos"/>
              </a:rPr>
              <a:t>системы</a:t>
            </a:r>
            <a:endParaRPr dirty="0">
              <a:solidFill>
                <a:srgbClr val="143787"/>
              </a:solidFill>
              <a:latin typeface="Aptos"/>
            </a:endParaRPr>
          </a:p>
          <a:p>
            <a:pPr>
              <a:spcAft>
                <a:spcPts val="400"/>
              </a:spcAft>
              <a:defRPr sz="1150">
                <a:solidFill>
                  <a:srgbClr val="19315F"/>
                </a:solidFill>
                <a:latin typeface="Aptos"/>
              </a:defRPr>
            </a:pPr>
            <a:r>
              <a:rPr dirty="0">
                <a:solidFill>
                  <a:srgbClr val="143787"/>
                </a:solidFill>
                <a:latin typeface="Aptos"/>
              </a:rPr>
              <a:t>✓  </a:t>
            </a:r>
            <a:r>
              <a:rPr dirty="0" err="1">
                <a:solidFill>
                  <a:srgbClr val="143787"/>
                </a:solidFill>
                <a:latin typeface="Aptos"/>
              </a:rPr>
              <a:t>Метод</a:t>
            </a:r>
            <a:r>
              <a:rPr dirty="0">
                <a:solidFill>
                  <a:srgbClr val="143787"/>
                </a:solidFill>
                <a:latin typeface="Aptos"/>
              </a:rPr>
              <a:t> «</a:t>
            </a:r>
            <a:r>
              <a:rPr dirty="0" err="1">
                <a:solidFill>
                  <a:srgbClr val="143787"/>
                </a:solidFill>
                <a:latin typeface="Aptos"/>
              </a:rPr>
              <a:t>Галстук-бабочка</a:t>
            </a:r>
            <a:r>
              <a:rPr dirty="0">
                <a:solidFill>
                  <a:srgbClr val="143787"/>
                </a:solidFill>
                <a:latin typeface="Aptos"/>
              </a:rPr>
              <a:t>»</a:t>
            </a:r>
          </a:p>
          <a:p>
            <a:pPr>
              <a:spcAft>
                <a:spcPts val="400"/>
              </a:spcAft>
              <a:defRPr sz="1150">
                <a:solidFill>
                  <a:srgbClr val="19315F"/>
                </a:solidFill>
                <a:latin typeface="Aptos"/>
              </a:defRPr>
            </a:pPr>
            <a:r>
              <a:rPr dirty="0">
                <a:solidFill>
                  <a:srgbClr val="143787"/>
                </a:solidFill>
                <a:latin typeface="Aptos"/>
              </a:rPr>
              <a:t>✓  </a:t>
            </a:r>
            <a:r>
              <a:rPr dirty="0" err="1">
                <a:solidFill>
                  <a:srgbClr val="143787"/>
                </a:solidFill>
                <a:latin typeface="Aptos"/>
              </a:rPr>
              <a:t>Метод</a:t>
            </a:r>
            <a:r>
              <a:rPr dirty="0">
                <a:solidFill>
                  <a:srgbClr val="143787"/>
                </a:solidFill>
                <a:latin typeface="Aptos"/>
              </a:rPr>
              <a:t> </a:t>
            </a:r>
            <a:r>
              <a:rPr dirty="0" err="1">
                <a:solidFill>
                  <a:srgbClr val="143787"/>
                </a:solidFill>
                <a:latin typeface="Aptos"/>
              </a:rPr>
              <a:t>Файна—Кинни</a:t>
            </a:r>
            <a:endParaRPr dirty="0">
              <a:solidFill>
                <a:srgbClr val="143787"/>
              </a:solidFill>
              <a:latin typeface="Aptos"/>
            </a:endParaRPr>
          </a:p>
        </p:txBody>
      </p:sp>
      <p:sp>
        <p:nvSpPr>
          <p:cNvPr id="33" name="Rounded Rectangle 32"/>
          <p:cNvSpPr/>
          <p:nvPr/>
        </p:nvSpPr>
        <p:spPr>
          <a:xfrm>
            <a:off x="4434840" y="2148840"/>
            <a:ext cx="3474720" cy="3383280"/>
          </a:xfrm>
          <a:prstGeom prst="roundRect">
            <a:avLst>
              <a:gd name="adj" fmla="val 11568"/>
            </a:avLst>
          </a:prstGeom>
          <a:solidFill>
            <a:srgbClr val="F1EDF9"/>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663440" y="2423160"/>
            <a:ext cx="3017520" cy="553998"/>
          </a:xfrm>
          <a:prstGeom prst="rect">
            <a:avLst/>
          </a:prstGeom>
          <a:noFill/>
        </p:spPr>
        <p:txBody>
          <a:bodyPr wrap="square" lIns="45720" rIns="45720" anchor="t">
            <a:spAutoFit/>
          </a:bodyPr>
          <a:lstStyle/>
          <a:p>
            <a:pPr algn="l">
              <a:defRPr sz="1500" b="1">
                <a:solidFill>
                  <a:srgbClr val="0F2A69"/>
                </a:solidFill>
                <a:latin typeface="Aptos"/>
              </a:defRPr>
            </a:pPr>
            <a:r>
              <a:rPr dirty="0" err="1">
                <a:latin typeface="Aptos"/>
              </a:rPr>
              <a:t>Производственные</a:t>
            </a:r>
            <a:r>
              <a:rPr dirty="0">
                <a:latin typeface="Aptos"/>
              </a:rPr>
              <a:t> </a:t>
            </a:r>
            <a:r>
              <a:rPr dirty="0" err="1">
                <a:latin typeface="Aptos"/>
              </a:rPr>
              <a:t>процессы</a:t>
            </a:r>
            <a:r>
              <a:rPr dirty="0">
                <a:latin typeface="Aptos"/>
              </a:rPr>
              <a:t> и </a:t>
            </a:r>
            <a:r>
              <a:rPr dirty="0" err="1">
                <a:latin typeface="Aptos"/>
              </a:rPr>
              <a:t>технологические</a:t>
            </a:r>
            <a:r>
              <a:rPr dirty="0">
                <a:latin typeface="Aptos"/>
              </a:rPr>
              <a:t> </a:t>
            </a:r>
            <a:r>
              <a:rPr dirty="0" err="1">
                <a:latin typeface="Aptos"/>
              </a:rPr>
              <a:t>системы</a:t>
            </a:r>
            <a:endParaRPr dirty="0">
              <a:latin typeface="Aptos"/>
            </a:endParaRPr>
          </a:p>
        </p:txBody>
      </p:sp>
      <p:sp>
        <p:nvSpPr>
          <p:cNvPr id="35" name="TextBox 34"/>
          <p:cNvSpPr txBox="1"/>
          <p:nvPr/>
        </p:nvSpPr>
        <p:spPr>
          <a:xfrm>
            <a:off x="4663440" y="3063240"/>
            <a:ext cx="2971800" cy="1075679"/>
          </a:xfrm>
          <a:prstGeom prst="rect">
            <a:avLst/>
          </a:prstGeom>
          <a:noFill/>
        </p:spPr>
        <p:txBody>
          <a:bodyPr wrap="square" lIns="18288" tIns="18288" rIns="18288" bIns="18288">
            <a:spAutoFit/>
          </a:bodyPr>
          <a:lstStyle/>
          <a:p>
            <a:pPr>
              <a:spcAft>
                <a:spcPts val="400"/>
              </a:spcAft>
              <a:defRPr sz="1150">
                <a:solidFill>
                  <a:srgbClr val="19315F"/>
                </a:solidFill>
                <a:latin typeface="Aptos"/>
              </a:defRPr>
            </a:pPr>
            <a:r>
              <a:rPr dirty="0">
                <a:solidFill>
                  <a:srgbClr val="143787"/>
                </a:solidFill>
                <a:latin typeface="Aptos"/>
              </a:rPr>
              <a:t>✓  </a:t>
            </a:r>
            <a:r>
              <a:rPr dirty="0" err="1">
                <a:solidFill>
                  <a:srgbClr val="143787"/>
                </a:solidFill>
                <a:latin typeface="Aptos"/>
              </a:rPr>
              <a:t>Анализ</a:t>
            </a:r>
            <a:r>
              <a:rPr dirty="0">
                <a:solidFill>
                  <a:srgbClr val="143787"/>
                </a:solidFill>
                <a:latin typeface="Aptos"/>
              </a:rPr>
              <a:t> </a:t>
            </a:r>
            <a:r>
              <a:rPr dirty="0" err="1">
                <a:solidFill>
                  <a:srgbClr val="143787"/>
                </a:solidFill>
                <a:latin typeface="Aptos"/>
              </a:rPr>
              <a:t>сценариев</a:t>
            </a:r>
            <a:endParaRPr dirty="0">
              <a:solidFill>
                <a:srgbClr val="143787"/>
              </a:solidFill>
              <a:latin typeface="Aptos"/>
            </a:endParaRPr>
          </a:p>
          <a:p>
            <a:pPr>
              <a:spcAft>
                <a:spcPts val="400"/>
              </a:spcAft>
              <a:defRPr sz="1150">
                <a:solidFill>
                  <a:srgbClr val="19315F"/>
                </a:solidFill>
                <a:latin typeface="Aptos"/>
              </a:defRPr>
            </a:pPr>
            <a:r>
              <a:rPr dirty="0">
                <a:solidFill>
                  <a:srgbClr val="143787"/>
                </a:solidFill>
                <a:latin typeface="Aptos"/>
              </a:rPr>
              <a:t>✓  «</a:t>
            </a:r>
            <a:r>
              <a:rPr dirty="0" err="1">
                <a:solidFill>
                  <a:srgbClr val="143787"/>
                </a:solidFill>
                <a:latin typeface="Aptos"/>
              </a:rPr>
              <a:t>Древо</a:t>
            </a:r>
            <a:r>
              <a:rPr dirty="0">
                <a:solidFill>
                  <a:srgbClr val="143787"/>
                </a:solidFill>
                <a:latin typeface="Aptos"/>
              </a:rPr>
              <a:t> </a:t>
            </a:r>
            <a:r>
              <a:rPr dirty="0" err="1">
                <a:solidFill>
                  <a:srgbClr val="143787"/>
                </a:solidFill>
                <a:latin typeface="Aptos"/>
              </a:rPr>
              <a:t>решений</a:t>
            </a:r>
            <a:r>
              <a:rPr dirty="0">
                <a:solidFill>
                  <a:srgbClr val="143787"/>
                </a:solidFill>
                <a:latin typeface="Aptos"/>
              </a:rPr>
              <a:t>»</a:t>
            </a:r>
          </a:p>
          <a:p>
            <a:pPr>
              <a:spcAft>
                <a:spcPts val="400"/>
              </a:spcAft>
              <a:defRPr sz="1150">
                <a:solidFill>
                  <a:srgbClr val="19315F"/>
                </a:solidFill>
                <a:latin typeface="Aptos"/>
              </a:defRPr>
            </a:pPr>
            <a:r>
              <a:rPr dirty="0">
                <a:solidFill>
                  <a:srgbClr val="143787"/>
                </a:solidFill>
                <a:latin typeface="Aptos"/>
              </a:rPr>
              <a:t>✓  </a:t>
            </a:r>
            <a:r>
              <a:rPr dirty="0" err="1">
                <a:solidFill>
                  <a:srgbClr val="143787"/>
                </a:solidFill>
                <a:latin typeface="Aptos"/>
              </a:rPr>
              <a:t>Причинно-следственные</a:t>
            </a:r>
            <a:r>
              <a:rPr dirty="0">
                <a:solidFill>
                  <a:srgbClr val="143787"/>
                </a:solidFill>
                <a:latin typeface="Aptos"/>
              </a:rPr>
              <a:t> </a:t>
            </a:r>
            <a:r>
              <a:rPr dirty="0" err="1">
                <a:solidFill>
                  <a:srgbClr val="143787"/>
                </a:solidFill>
                <a:latin typeface="Aptos"/>
              </a:rPr>
              <a:t>связи</a:t>
            </a:r>
            <a:r>
              <a:rPr dirty="0">
                <a:solidFill>
                  <a:srgbClr val="143787"/>
                </a:solidFill>
                <a:latin typeface="Aptos"/>
              </a:rPr>
              <a:t> (</a:t>
            </a:r>
            <a:r>
              <a:rPr dirty="0" err="1">
                <a:solidFill>
                  <a:srgbClr val="143787"/>
                </a:solidFill>
                <a:latin typeface="Aptos"/>
              </a:rPr>
              <a:t>Исикава</a:t>
            </a:r>
            <a:r>
              <a:rPr dirty="0">
                <a:solidFill>
                  <a:srgbClr val="143787"/>
                </a:solidFill>
                <a:latin typeface="Aptos"/>
              </a:rPr>
              <a:t>)</a:t>
            </a:r>
          </a:p>
          <a:p>
            <a:pPr>
              <a:spcAft>
                <a:spcPts val="400"/>
              </a:spcAft>
              <a:defRPr sz="1150">
                <a:solidFill>
                  <a:srgbClr val="19315F"/>
                </a:solidFill>
                <a:latin typeface="Aptos"/>
              </a:defRPr>
            </a:pPr>
            <a:r>
              <a:rPr dirty="0">
                <a:solidFill>
                  <a:srgbClr val="143787"/>
                </a:solidFill>
                <a:latin typeface="Aptos"/>
              </a:rPr>
              <a:t>✓  </a:t>
            </a:r>
            <a:r>
              <a:rPr dirty="0" err="1">
                <a:solidFill>
                  <a:srgbClr val="143787"/>
                </a:solidFill>
                <a:latin typeface="Aptos"/>
              </a:rPr>
              <a:t>Анализ</a:t>
            </a:r>
            <a:r>
              <a:rPr dirty="0">
                <a:solidFill>
                  <a:srgbClr val="143787"/>
                </a:solidFill>
                <a:latin typeface="Aptos"/>
              </a:rPr>
              <a:t> </a:t>
            </a:r>
            <a:r>
              <a:rPr dirty="0" err="1">
                <a:solidFill>
                  <a:srgbClr val="143787"/>
                </a:solidFill>
                <a:latin typeface="Aptos"/>
              </a:rPr>
              <a:t>уровней</a:t>
            </a:r>
            <a:r>
              <a:rPr dirty="0">
                <a:solidFill>
                  <a:srgbClr val="143787"/>
                </a:solidFill>
                <a:latin typeface="Aptos"/>
              </a:rPr>
              <a:t> </a:t>
            </a:r>
            <a:r>
              <a:rPr dirty="0" err="1">
                <a:solidFill>
                  <a:srgbClr val="143787"/>
                </a:solidFill>
                <a:latin typeface="Aptos"/>
              </a:rPr>
              <a:t>защиты</a:t>
            </a:r>
            <a:endParaRPr dirty="0">
              <a:solidFill>
                <a:srgbClr val="143787"/>
              </a:solidFill>
              <a:latin typeface="Aptos"/>
            </a:endParaRPr>
          </a:p>
        </p:txBody>
      </p:sp>
      <p:sp>
        <p:nvSpPr>
          <p:cNvPr id="36" name="Rounded Rectangle 35"/>
          <p:cNvSpPr/>
          <p:nvPr/>
        </p:nvSpPr>
        <p:spPr>
          <a:xfrm>
            <a:off x="8229600" y="2148840"/>
            <a:ext cx="3474720" cy="3383280"/>
          </a:xfrm>
          <a:prstGeom prst="roundRect">
            <a:avLst>
              <a:gd name="adj" fmla="val 12332"/>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8458200" y="2423160"/>
            <a:ext cx="3017520" cy="323165"/>
          </a:xfrm>
          <a:prstGeom prst="rect">
            <a:avLst/>
          </a:prstGeom>
          <a:noFill/>
        </p:spPr>
        <p:txBody>
          <a:bodyPr wrap="square" lIns="45720" rIns="45720" anchor="t">
            <a:spAutoFit/>
          </a:bodyPr>
          <a:lstStyle/>
          <a:p>
            <a:pPr algn="l">
              <a:defRPr sz="1500" b="1">
                <a:solidFill>
                  <a:srgbClr val="0F2A69"/>
                </a:solidFill>
                <a:latin typeface="Aptos"/>
              </a:defRPr>
            </a:pPr>
            <a:r>
              <a:rPr dirty="0" err="1">
                <a:latin typeface="Aptos"/>
              </a:rPr>
              <a:t>Безопасность</a:t>
            </a:r>
            <a:r>
              <a:rPr dirty="0">
                <a:latin typeface="Aptos"/>
              </a:rPr>
              <a:t> </a:t>
            </a:r>
            <a:r>
              <a:rPr dirty="0" err="1">
                <a:latin typeface="Aptos"/>
              </a:rPr>
              <a:t>продукции</a:t>
            </a:r>
            <a:endParaRPr dirty="0">
              <a:latin typeface="Aptos"/>
            </a:endParaRPr>
          </a:p>
        </p:txBody>
      </p:sp>
      <p:sp>
        <p:nvSpPr>
          <p:cNvPr id="38" name="TextBox 37"/>
          <p:cNvSpPr txBox="1"/>
          <p:nvPr/>
        </p:nvSpPr>
        <p:spPr>
          <a:xfrm>
            <a:off x="8458200" y="3063240"/>
            <a:ext cx="2971800" cy="619144"/>
          </a:xfrm>
          <a:prstGeom prst="rect">
            <a:avLst/>
          </a:prstGeom>
          <a:noFill/>
        </p:spPr>
        <p:txBody>
          <a:bodyPr wrap="square" lIns="18288" tIns="18288" rIns="18288" bIns="18288">
            <a:spAutoFit/>
          </a:bodyPr>
          <a:lstStyle/>
          <a:p>
            <a:pPr>
              <a:spcAft>
                <a:spcPts val="400"/>
              </a:spcAft>
              <a:defRPr sz="1150">
                <a:solidFill>
                  <a:srgbClr val="19315F"/>
                </a:solidFill>
                <a:latin typeface="Aptos"/>
              </a:defRPr>
            </a:pPr>
            <a:r>
              <a:rPr dirty="0">
                <a:solidFill>
                  <a:srgbClr val="143787"/>
                </a:solidFill>
                <a:latin typeface="Aptos"/>
              </a:rPr>
              <a:t>✓  HACCP</a:t>
            </a:r>
          </a:p>
          <a:p>
            <a:pPr>
              <a:spcAft>
                <a:spcPts val="400"/>
              </a:spcAft>
              <a:defRPr sz="1150">
                <a:solidFill>
                  <a:srgbClr val="19315F"/>
                </a:solidFill>
                <a:latin typeface="Aptos"/>
              </a:defRPr>
            </a:pPr>
            <a:r>
              <a:rPr dirty="0">
                <a:solidFill>
                  <a:srgbClr val="143787"/>
                </a:solidFill>
                <a:latin typeface="Aptos"/>
              </a:rPr>
              <a:t>✓  HAZOP — </a:t>
            </a:r>
            <a:r>
              <a:rPr dirty="0" err="1">
                <a:solidFill>
                  <a:srgbClr val="143787"/>
                </a:solidFill>
                <a:latin typeface="Aptos"/>
              </a:rPr>
              <a:t>анализ</a:t>
            </a:r>
            <a:r>
              <a:rPr dirty="0">
                <a:solidFill>
                  <a:srgbClr val="143787"/>
                </a:solidFill>
                <a:latin typeface="Aptos"/>
              </a:rPr>
              <a:t> </a:t>
            </a:r>
            <a:r>
              <a:rPr dirty="0" err="1">
                <a:solidFill>
                  <a:srgbClr val="143787"/>
                </a:solidFill>
                <a:latin typeface="Aptos"/>
              </a:rPr>
              <a:t>опасности</a:t>
            </a:r>
            <a:r>
              <a:rPr dirty="0">
                <a:solidFill>
                  <a:srgbClr val="143787"/>
                </a:solidFill>
                <a:latin typeface="Aptos"/>
              </a:rPr>
              <a:t> и </a:t>
            </a:r>
            <a:r>
              <a:rPr dirty="0" err="1">
                <a:solidFill>
                  <a:srgbClr val="143787"/>
                </a:solidFill>
                <a:latin typeface="Aptos"/>
              </a:rPr>
              <a:t>работоспособности</a:t>
            </a:r>
            <a:endParaRPr dirty="0">
              <a:solidFill>
                <a:srgbClr val="143787"/>
              </a:solidFill>
              <a:latin typeface="Aptos"/>
            </a:endParaRPr>
          </a:p>
        </p:txBody>
      </p:sp>
      <p:pic>
        <p:nvPicPr>
          <p:cNvPr id="39"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40" name="Группа 39"/>
          <p:cNvGrpSpPr/>
          <p:nvPr/>
        </p:nvGrpSpPr>
        <p:grpSpPr>
          <a:xfrm>
            <a:off x="1508760" y="6263640"/>
            <a:ext cx="10835640" cy="502920"/>
            <a:chOff x="1508760" y="6263640"/>
            <a:chExt cx="10835640" cy="502920"/>
          </a:xfrm>
        </p:grpSpPr>
        <p:sp>
          <p:nvSpPr>
            <p:cNvPr id="41"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11550180" y="6473952"/>
              <a:ext cx="245580" cy="223138"/>
            </a:xfrm>
            <a:prstGeom prst="rect">
              <a:avLst/>
            </a:prstGeom>
            <a:noFill/>
          </p:spPr>
          <p:txBody>
            <a:bodyPr wrap="none">
              <a:spAutoFit/>
            </a:bodyPr>
            <a:lstStyle/>
            <a:p>
              <a:pPr algn="r">
                <a:defRPr sz="850">
                  <a:solidFill>
                    <a:srgbClr val="657797"/>
                  </a:solidFill>
                  <a:latin typeface="Aptos"/>
                </a:defRPr>
              </a:pPr>
              <a:r>
                <a:rPr lang="ru-RU" dirty="0">
                  <a:latin typeface="Aptos"/>
                </a:rPr>
                <a:t>5</a:t>
              </a:r>
            </a:p>
          </p:txBody>
        </p:sp>
        <p:sp>
          <p:nvSpPr>
            <p:cNvPr id="43" name="TextBox 42"/>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4134017" cy="400110"/>
          </a:xfrm>
          <a:prstGeom prst="rect">
            <a:avLst/>
          </a:prstGeom>
          <a:noFill/>
        </p:spPr>
        <p:txBody>
          <a:bodyPr wrap="none">
            <a:spAutoFit/>
          </a:bodyPr>
          <a:lstStyle/>
          <a:p>
            <a:pPr>
              <a:defRPr sz="2700" b="1">
                <a:solidFill>
                  <a:srgbClr val="0F2A69"/>
                </a:solidFill>
                <a:latin typeface="Aptos Display"/>
              </a:defRPr>
            </a:pPr>
            <a:r>
              <a:rPr lang="ru-RU" sz="2000" dirty="0">
                <a:solidFill>
                  <a:srgbClr val="143787"/>
                </a:solidFill>
              </a:rPr>
              <a:t>АЛГОРИТМ ПРОВЕДЕНИЯ ОПР</a:t>
            </a:r>
          </a:p>
        </p:txBody>
      </p:sp>
      <p:sp>
        <p:nvSpPr>
          <p:cNvPr id="27" name="TextBox 26"/>
          <p:cNvSpPr txBox="1"/>
          <p:nvPr/>
        </p:nvSpPr>
        <p:spPr>
          <a:xfrm>
            <a:off x="1527048" y="841248"/>
            <a:ext cx="2691763" cy="269304"/>
          </a:xfrm>
          <a:prstGeom prst="rect">
            <a:avLst/>
          </a:prstGeom>
          <a:noFill/>
        </p:spPr>
        <p:txBody>
          <a:bodyPr wrap="none">
            <a:spAutoFit/>
          </a:bodyPr>
          <a:lstStyle/>
          <a:p>
            <a:pPr>
              <a:defRPr sz="1150">
                <a:solidFill>
                  <a:srgbClr val="657797"/>
                </a:solidFill>
                <a:latin typeface="Aptos"/>
              </a:defRPr>
            </a:pPr>
            <a:r>
              <a:rPr dirty="0">
                <a:solidFill>
                  <a:srgbClr val="FF0000"/>
                </a:solidFill>
                <a:latin typeface="Aptos"/>
              </a:rPr>
              <a:t>6 </a:t>
            </a:r>
            <a:r>
              <a:rPr dirty="0" err="1">
                <a:solidFill>
                  <a:srgbClr val="FF0000"/>
                </a:solidFill>
                <a:latin typeface="Aptos"/>
              </a:rPr>
              <a:t>шагов</a:t>
            </a:r>
            <a:r>
              <a:rPr dirty="0">
                <a:solidFill>
                  <a:srgbClr val="FF0000"/>
                </a:solidFill>
                <a:latin typeface="Aptos"/>
              </a:rPr>
              <a:t> </a:t>
            </a:r>
            <a:r>
              <a:rPr dirty="0" err="1">
                <a:solidFill>
                  <a:srgbClr val="FF0000"/>
                </a:solidFill>
                <a:latin typeface="Aptos"/>
              </a:rPr>
              <a:t>от</a:t>
            </a:r>
            <a:r>
              <a:rPr dirty="0">
                <a:solidFill>
                  <a:srgbClr val="FF0000"/>
                </a:solidFill>
                <a:latin typeface="Aptos"/>
              </a:rPr>
              <a:t> </a:t>
            </a:r>
            <a:r>
              <a:rPr dirty="0" err="1">
                <a:solidFill>
                  <a:srgbClr val="FF0000"/>
                </a:solidFill>
                <a:latin typeface="Aptos"/>
              </a:rPr>
              <a:t>решения</a:t>
            </a:r>
            <a:r>
              <a:rPr dirty="0">
                <a:solidFill>
                  <a:srgbClr val="FF0000"/>
                </a:solidFill>
                <a:latin typeface="Aptos"/>
              </a:rPr>
              <a:t> </a:t>
            </a:r>
            <a:r>
              <a:rPr dirty="0" err="1">
                <a:solidFill>
                  <a:srgbClr val="FF0000"/>
                </a:solidFill>
                <a:latin typeface="Aptos"/>
              </a:rPr>
              <a:t>до</a:t>
            </a:r>
            <a:r>
              <a:rPr dirty="0">
                <a:solidFill>
                  <a:srgbClr val="FF0000"/>
                </a:solidFill>
                <a:latin typeface="Aptos"/>
              </a:rPr>
              <a:t> </a:t>
            </a:r>
            <a:r>
              <a:rPr dirty="0" err="1">
                <a:solidFill>
                  <a:srgbClr val="FF0000"/>
                </a:solidFill>
                <a:latin typeface="Aptos"/>
              </a:rPr>
              <a:t>мониторинга</a:t>
            </a:r>
            <a:endParaRPr dirty="0">
              <a:solidFill>
                <a:srgbClr val="FF0000"/>
              </a:solidFill>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640080" y="1600200"/>
            <a:ext cx="3429000" cy="14173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804671" y="1783080"/>
            <a:ext cx="530352" cy="530352"/>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a:defRPr>
            </a:pPr>
            <a:r>
              <a:rPr dirty="0">
                <a:latin typeface="Aptos"/>
              </a:rPr>
              <a:t>1</a:t>
            </a:r>
          </a:p>
        </p:txBody>
      </p:sp>
      <p:sp>
        <p:nvSpPr>
          <p:cNvPr id="32" name="TextBox 31"/>
          <p:cNvSpPr txBox="1"/>
          <p:nvPr/>
        </p:nvSpPr>
        <p:spPr>
          <a:xfrm>
            <a:off x="1463040" y="1746504"/>
            <a:ext cx="2468880" cy="292388"/>
          </a:xfrm>
          <a:prstGeom prst="rect">
            <a:avLst/>
          </a:prstGeom>
          <a:noFill/>
        </p:spPr>
        <p:txBody>
          <a:bodyPr wrap="square" lIns="45720" rIns="45720" anchor="t">
            <a:spAutoFit/>
          </a:bodyPr>
          <a:lstStyle/>
          <a:p>
            <a:pPr algn="l">
              <a:defRPr sz="1300" b="1">
                <a:solidFill>
                  <a:srgbClr val="0F2A69"/>
                </a:solidFill>
                <a:latin typeface="Aptos"/>
              </a:defRPr>
            </a:pPr>
            <a:r>
              <a:rPr dirty="0" err="1">
                <a:latin typeface="Aptos"/>
              </a:rPr>
              <a:t>Издать</a:t>
            </a:r>
            <a:r>
              <a:rPr dirty="0">
                <a:latin typeface="Aptos"/>
              </a:rPr>
              <a:t> </a:t>
            </a:r>
            <a:r>
              <a:rPr dirty="0" err="1">
                <a:latin typeface="Aptos"/>
              </a:rPr>
              <a:t>приказ</a:t>
            </a:r>
            <a:endParaRPr dirty="0">
              <a:latin typeface="Aptos"/>
            </a:endParaRPr>
          </a:p>
        </p:txBody>
      </p:sp>
      <p:sp>
        <p:nvSpPr>
          <p:cNvPr id="33" name="TextBox 32"/>
          <p:cNvSpPr txBox="1"/>
          <p:nvPr/>
        </p:nvSpPr>
        <p:spPr>
          <a:xfrm>
            <a:off x="1463040" y="2103120"/>
            <a:ext cx="2468880" cy="415498"/>
          </a:xfrm>
          <a:prstGeom prst="rect">
            <a:avLst/>
          </a:prstGeom>
          <a:noFill/>
        </p:spPr>
        <p:txBody>
          <a:bodyPr wrap="square" lIns="45720" rIns="45720" anchor="t">
            <a:spAutoFit/>
          </a:bodyPr>
          <a:lstStyle/>
          <a:p>
            <a:pPr algn="l">
              <a:defRPr sz="1050" b="0">
                <a:solidFill>
                  <a:srgbClr val="657797"/>
                </a:solidFill>
                <a:latin typeface="Aptos"/>
              </a:defRPr>
            </a:pPr>
            <a:r>
              <a:rPr dirty="0" err="1">
                <a:latin typeface="Aptos"/>
              </a:rPr>
              <a:t>Создать</a:t>
            </a:r>
            <a:r>
              <a:rPr dirty="0">
                <a:latin typeface="Aptos"/>
              </a:rPr>
              <a:t> </a:t>
            </a:r>
            <a:r>
              <a:rPr dirty="0" err="1">
                <a:latin typeface="Aptos"/>
              </a:rPr>
              <a:t>комиссию</a:t>
            </a:r>
            <a:r>
              <a:rPr dirty="0">
                <a:latin typeface="Aptos"/>
              </a:rPr>
              <a:t> и/</a:t>
            </a:r>
            <a:r>
              <a:rPr dirty="0" err="1">
                <a:latin typeface="Aptos"/>
              </a:rPr>
              <a:t>или</a:t>
            </a:r>
            <a:r>
              <a:rPr dirty="0">
                <a:latin typeface="Aptos"/>
              </a:rPr>
              <a:t> </a:t>
            </a:r>
            <a:r>
              <a:rPr dirty="0" err="1">
                <a:latin typeface="Aptos"/>
              </a:rPr>
              <a:t>заключить</a:t>
            </a:r>
            <a:r>
              <a:rPr dirty="0">
                <a:latin typeface="Aptos"/>
              </a:rPr>
              <a:t> </a:t>
            </a:r>
            <a:r>
              <a:rPr dirty="0" err="1">
                <a:latin typeface="Aptos"/>
              </a:rPr>
              <a:t>договор</a:t>
            </a:r>
            <a:r>
              <a:rPr dirty="0">
                <a:latin typeface="Aptos"/>
              </a:rPr>
              <a:t> </a:t>
            </a:r>
            <a:r>
              <a:rPr dirty="0" err="1">
                <a:latin typeface="Aptos"/>
              </a:rPr>
              <a:t>со</a:t>
            </a:r>
            <a:r>
              <a:rPr dirty="0">
                <a:latin typeface="Aptos"/>
              </a:rPr>
              <a:t> </a:t>
            </a:r>
            <a:r>
              <a:rPr dirty="0" err="1">
                <a:latin typeface="Aptos"/>
              </a:rPr>
              <a:t>сторонней</a:t>
            </a:r>
            <a:r>
              <a:rPr dirty="0">
                <a:latin typeface="Aptos"/>
              </a:rPr>
              <a:t> </a:t>
            </a:r>
            <a:r>
              <a:rPr dirty="0" err="1">
                <a:latin typeface="Aptos"/>
              </a:rPr>
              <a:t>организацией</a:t>
            </a:r>
            <a:r>
              <a:rPr dirty="0">
                <a:latin typeface="Aptos"/>
              </a:rPr>
              <a:t>.</a:t>
            </a:r>
          </a:p>
        </p:txBody>
      </p:sp>
      <p:sp>
        <p:nvSpPr>
          <p:cNvPr id="34" name="Rounded Rectangle 33"/>
          <p:cNvSpPr/>
          <p:nvPr/>
        </p:nvSpPr>
        <p:spPr>
          <a:xfrm>
            <a:off x="4434840" y="1600200"/>
            <a:ext cx="3429000" cy="14173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4599432" y="1783080"/>
            <a:ext cx="530352" cy="530352"/>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a:defRPr>
            </a:pPr>
            <a:r>
              <a:rPr dirty="0">
                <a:latin typeface="Aptos"/>
              </a:rPr>
              <a:t>2</a:t>
            </a:r>
          </a:p>
        </p:txBody>
      </p:sp>
      <p:sp>
        <p:nvSpPr>
          <p:cNvPr id="36" name="TextBox 35"/>
          <p:cNvSpPr txBox="1"/>
          <p:nvPr/>
        </p:nvSpPr>
        <p:spPr>
          <a:xfrm>
            <a:off x="5257800" y="1746504"/>
            <a:ext cx="2468880" cy="292388"/>
          </a:xfrm>
          <a:prstGeom prst="rect">
            <a:avLst/>
          </a:prstGeom>
          <a:noFill/>
        </p:spPr>
        <p:txBody>
          <a:bodyPr wrap="square" lIns="45720" rIns="45720" anchor="t">
            <a:spAutoFit/>
          </a:bodyPr>
          <a:lstStyle/>
          <a:p>
            <a:pPr algn="l">
              <a:defRPr sz="1300" b="1">
                <a:solidFill>
                  <a:srgbClr val="0F2A69"/>
                </a:solidFill>
                <a:latin typeface="Aptos"/>
              </a:defRPr>
            </a:pPr>
            <a:r>
              <a:rPr dirty="0" err="1">
                <a:latin typeface="Aptos"/>
              </a:rPr>
              <a:t>Выбрать</a:t>
            </a:r>
            <a:r>
              <a:rPr dirty="0">
                <a:latin typeface="Aptos"/>
              </a:rPr>
              <a:t> </a:t>
            </a:r>
            <a:r>
              <a:rPr dirty="0" err="1">
                <a:latin typeface="Aptos"/>
              </a:rPr>
              <a:t>метод</a:t>
            </a:r>
            <a:endParaRPr dirty="0">
              <a:latin typeface="Aptos"/>
            </a:endParaRPr>
          </a:p>
        </p:txBody>
      </p:sp>
      <p:sp>
        <p:nvSpPr>
          <p:cNvPr id="37" name="TextBox 36"/>
          <p:cNvSpPr txBox="1"/>
          <p:nvPr/>
        </p:nvSpPr>
        <p:spPr>
          <a:xfrm>
            <a:off x="5257800" y="2103120"/>
            <a:ext cx="2468880" cy="577081"/>
          </a:xfrm>
          <a:prstGeom prst="rect">
            <a:avLst/>
          </a:prstGeom>
          <a:noFill/>
        </p:spPr>
        <p:txBody>
          <a:bodyPr wrap="square" lIns="45720" rIns="45720" anchor="t">
            <a:spAutoFit/>
          </a:bodyPr>
          <a:lstStyle/>
          <a:p>
            <a:pPr algn="l">
              <a:defRPr sz="1050" b="0">
                <a:solidFill>
                  <a:srgbClr val="657797"/>
                </a:solidFill>
                <a:latin typeface="Aptos"/>
              </a:defRPr>
            </a:pPr>
            <a:r>
              <a:rPr dirty="0" err="1">
                <a:latin typeface="Aptos"/>
              </a:rPr>
              <a:t>Разработать</a:t>
            </a:r>
            <a:r>
              <a:rPr dirty="0">
                <a:latin typeface="Aptos"/>
              </a:rPr>
              <a:t> и </a:t>
            </a:r>
            <a:r>
              <a:rPr dirty="0" err="1">
                <a:latin typeface="Aptos"/>
              </a:rPr>
              <a:t>утвердить</a:t>
            </a:r>
            <a:r>
              <a:rPr dirty="0">
                <a:latin typeface="Aptos"/>
              </a:rPr>
              <a:t> </a:t>
            </a:r>
            <a:r>
              <a:rPr dirty="0" err="1">
                <a:latin typeface="Aptos"/>
              </a:rPr>
              <a:t>Положение</a:t>
            </a:r>
            <a:r>
              <a:rPr dirty="0">
                <a:latin typeface="Aptos"/>
              </a:rPr>
              <a:t> </a:t>
            </a:r>
            <a:r>
              <a:rPr dirty="0" err="1">
                <a:latin typeface="Aptos"/>
              </a:rPr>
              <a:t>по</a:t>
            </a:r>
            <a:r>
              <a:rPr dirty="0">
                <a:latin typeface="Aptos"/>
              </a:rPr>
              <a:t> </a:t>
            </a:r>
            <a:r>
              <a:rPr dirty="0" err="1">
                <a:latin typeface="Aptos"/>
              </a:rPr>
              <a:t>идентификации</a:t>
            </a:r>
            <a:r>
              <a:rPr dirty="0">
                <a:latin typeface="Aptos"/>
              </a:rPr>
              <a:t> </a:t>
            </a:r>
            <a:r>
              <a:rPr dirty="0" err="1">
                <a:latin typeface="Aptos"/>
              </a:rPr>
              <a:t>опасностей</a:t>
            </a:r>
            <a:r>
              <a:rPr dirty="0">
                <a:latin typeface="Aptos"/>
              </a:rPr>
              <a:t> и </a:t>
            </a:r>
            <a:r>
              <a:rPr dirty="0" err="1">
                <a:latin typeface="Aptos"/>
              </a:rPr>
              <a:t>оценке</a:t>
            </a:r>
            <a:r>
              <a:rPr dirty="0">
                <a:latin typeface="Aptos"/>
              </a:rPr>
              <a:t> </a:t>
            </a:r>
            <a:r>
              <a:rPr dirty="0" err="1">
                <a:latin typeface="Aptos"/>
              </a:rPr>
              <a:t>рисков</a:t>
            </a:r>
            <a:r>
              <a:rPr dirty="0">
                <a:latin typeface="Aptos"/>
              </a:rPr>
              <a:t>.</a:t>
            </a:r>
          </a:p>
        </p:txBody>
      </p:sp>
      <p:sp>
        <p:nvSpPr>
          <p:cNvPr id="38" name="Rounded Rectangle 37"/>
          <p:cNvSpPr/>
          <p:nvPr/>
        </p:nvSpPr>
        <p:spPr>
          <a:xfrm>
            <a:off x="8229600" y="1600200"/>
            <a:ext cx="3429000" cy="14173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8394192" y="1783080"/>
            <a:ext cx="530352" cy="530352"/>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a:defRPr>
            </a:pPr>
            <a:r>
              <a:rPr dirty="0">
                <a:latin typeface="Aptos"/>
              </a:rPr>
              <a:t>3</a:t>
            </a:r>
          </a:p>
        </p:txBody>
      </p:sp>
      <p:sp>
        <p:nvSpPr>
          <p:cNvPr id="40" name="TextBox 39"/>
          <p:cNvSpPr txBox="1"/>
          <p:nvPr/>
        </p:nvSpPr>
        <p:spPr>
          <a:xfrm>
            <a:off x="9052560" y="1746504"/>
            <a:ext cx="2468880" cy="292388"/>
          </a:xfrm>
          <a:prstGeom prst="rect">
            <a:avLst/>
          </a:prstGeom>
          <a:noFill/>
        </p:spPr>
        <p:txBody>
          <a:bodyPr wrap="square" lIns="45720" rIns="45720" anchor="t">
            <a:spAutoFit/>
          </a:bodyPr>
          <a:lstStyle/>
          <a:p>
            <a:pPr algn="l">
              <a:defRPr sz="1300" b="1">
                <a:solidFill>
                  <a:srgbClr val="0F2A69"/>
                </a:solidFill>
                <a:latin typeface="Aptos"/>
              </a:defRPr>
            </a:pPr>
            <a:r>
              <a:rPr dirty="0" err="1">
                <a:latin typeface="Aptos"/>
              </a:rPr>
              <a:t>Определить</a:t>
            </a:r>
            <a:r>
              <a:rPr dirty="0">
                <a:latin typeface="Aptos"/>
              </a:rPr>
              <a:t> </a:t>
            </a:r>
            <a:r>
              <a:rPr dirty="0" err="1">
                <a:latin typeface="Aptos"/>
              </a:rPr>
              <a:t>рабочие</a:t>
            </a:r>
            <a:r>
              <a:rPr dirty="0">
                <a:latin typeface="Aptos"/>
              </a:rPr>
              <a:t> </a:t>
            </a:r>
            <a:r>
              <a:rPr dirty="0" err="1">
                <a:latin typeface="Aptos"/>
              </a:rPr>
              <a:t>места</a:t>
            </a:r>
            <a:endParaRPr dirty="0">
              <a:latin typeface="Aptos"/>
            </a:endParaRPr>
          </a:p>
        </p:txBody>
      </p:sp>
      <p:sp>
        <p:nvSpPr>
          <p:cNvPr id="41" name="TextBox 40"/>
          <p:cNvSpPr txBox="1"/>
          <p:nvPr/>
        </p:nvSpPr>
        <p:spPr>
          <a:xfrm>
            <a:off x="9052560" y="2103120"/>
            <a:ext cx="2468880" cy="415498"/>
          </a:xfrm>
          <a:prstGeom prst="rect">
            <a:avLst/>
          </a:prstGeom>
          <a:noFill/>
        </p:spPr>
        <p:txBody>
          <a:bodyPr wrap="square" lIns="45720" rIns="45720" anchor="t">
            <a:spAutoFit/>
          </a:bodyPr>
          <a:lstStyle/>
          <a:p>
            <a:pPr algn="l">
              <a:defRPr sz="1050" b="0">
                <a:solidFill>
                  <a:srgbClr val="657797"/>
                </a:solidFill>
                <a:latin typeface="Aptos"/>
              </a:defRPr>
            </a:pPr>
            <a:r>
              <a:rPr dirty="0" err="1">
                <a:latin typeface="Aptos"/>
              </a:rPr>
              <a:t>Сформировать</a:t>
            </a:r>
            <a:r>
              <a:rPr dirty="0">
                <a:latin typeface="Aptos"/>
              </a:rPr>
              <a:t> </a:t>
            </a:r>
            <a:r>
              <a:rPr dirty="0" err="1">
                <a:latin typeface="Aptos"/>
              </a:rPr>
              <a:t>перечень</a:t>
            </a:r>
            <a:r>
              <a:rPr dirty="0">
                <a:latin typeface="Aptos"/>
              </a:rPr>
              <a:t> </a:t>
            </a:r>
            <a:r>
              <a:rPr dirty="0" err="1">
                <a:latin typeface="Aptos"/>
              </a:rPr>
              <a:t>рабочих</a:t>
            </a:r>
            <a:r>
              <a:rPr dirty="0">
                <a:latin typeface="Aptos"/>
              </a:rPr>
              <a:t> </a:t>
            </a:r>
            <a:r>
              <a:rPr dirty="0" err="1">
                <a:latin typeface="Aptos"/>
              </a:rPr>
              <a:t>мест</a:t>
            </a:r>
            <a:r>
              <a:rPr dirty="0">
                <a:latin typeface="Aptos"/>
              </a:rPr>
              <a:t>, </a:t>
            </a:r>
            <a:r>
              <a:rPr dirty="0" err="1">
                <a:latin typeface="Aptos"/>
              </a:rPr>
              <a:t>подлежащих</a:t>
            </a:r>
            <a:r>
              <a:rPr dirty="0">
                <a:latin typeface="Aptos"/>
              </a:rPr>
              <a:t> </a:t>
            </a:r>
            <a:r>
              <a:rPr dirty="0" err="1">
                <a:latin typeface="Aptos"/>
              </a:rPr>
              <a:t>оценке</a:t>
            </a:r>
            <a:r>
              <a:rPr dirty="0">
                <a:latin typeface="Aptos"/>
              </a:rPr>
              <a:t>.</a:t>
            </a:r>
          </a:p>
        </p:txBody>
      </p:sp>
      <p:sp>
        <p:nvSpPr>
          <p:cNvPr id="42" name="Rounded Rectangle 41"/>
          <p:cNvSpPr/>
          <p:nvPr/>
        </p:nvSpPr>
        <p:spPr>
          <a:xfrm>
            <a:off x="640080" y="3474720"/>
            <a:ext cx="3429000" cy="14173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804671" y="3657600"/>
            <a:ext cx="530352" cy="530352"/>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a:defRPr>
            </a:pPr>
            <a:r>
              <a:rPr dirty="0">
                <a:latin typeface="Aptos"/>
              </a:rPr>
              <a:t>4</a:t>
            </a:r>
          </a:p>
        </p:txBody>
      </p:sp>
      <p:sp>
        <p:nvSpPr>
          <p:cNvPr id="44" name="TextBox 43"/>
          <p:cNvSpPr txBox="1"/>
          <p:nvPr/>
        </p:nvSpPr>
        <p:spPr>
          <a:xfrm>
            <a:off x="1463040" y="3621024"/>
            <a:ext cx="2468880" cy="492443"/>
          </a:xfrm>
          <a:prstGeom prst="rect">
            <a:avLst/>
          </a:prstGeom>
          <a:noFill/>
        </p:spPr>
        <p:txBody>
          <a:bodyPr wrap="square" lIns="45720" rIns="45720" anchor="t">
            <a:spAutoFit/>
          </a:bodyPr>
          <a:lstStyle/>
          <a:p>
            <a:pPr algn="l">
              <a:defRPr sz="1300" b="1">
                <a:solidFill>
                  <a:srgbClr val="0F2A69"/>
                </a:solidFill>
                <a:latin typeface="Aptos"/>
              </a:defRPr>
            </a:pPr>
            <a:r>
              <a:rPr dirty="0" err="1">
                <a:latin typeface="Aptos"/>
              </a:rPr>
              <a:t>Идентифицировать</a:t>
            </a:r>
            <a:r>
              <a:rPr dirty="0">
                <a:latin typeface="Aptos"/>
              </a:rPr>
              <a:t> </a:t>
            </a:r>
            <a:r>
              <a:rPr dirty="0" err="1">
                <a:latin typeface="Aptos"/>
              </a:rPr>
              <a:t>опасности</a:t>
            </a:r>
            <a:endParaRPr dirty="0">
              <a:latin typeface="Aptos"/>
            </a:endParaRPr>
          </a:p>
        </p:txBody>
      </p:sp>
      <p:sp>
        <p:nvSpPr>
          <p:cNvPr id="45" name="TextBox 44"/>
          <p:cNvSpPr txBox="1"/>
          <p:nvPr/>
        </p:nvSpPr>
        <p:spPr>
          <a:xfrm>
            <a:off x="1463040" y="4113467"/>
            <a:ext cx="2468880" cy="415498"/>
          </a:xfrm>
          <a:prstGeom prst="rect">
            <a:avLst/>
          </a:prstGeom>
          <a:noFill/>
        </p:spPr>
        <p:txBody>
          <a:bodyPr wrap="square" lIns="45720" rIns="45720" anchor="t">
            <a:spAutoFit/>
          </a:bodyPr>
          <a:lstStyle/>
          <a:p>
            <a:pPr algn="l">
              <a:defRPr sz="1050" b="0">
                <a:solidFill>
                  <a:srgbClr val="657797"/>
                </a:solidFill>
                <a:latin typeface="Aptos"/>
              </a:defRPr>
            </a:pPr>
            <a:r>
              <a:rPr dirty="0" err="1">
                <a:latin typeface="Aptos"/>
              </a:rPr>
              <a:t>Провести</a:t>
            </a:r>
            <a:r>
              <a:rPr dirty="0">
                <a:latin typeface="Aptos"/>
              </a:rPr>
              <a:t> </a:t>
            </a:r>
            <a:r>
              <a:rPr dirty="0" err="1">
                <a:latin typeface="Aptos"/>
              </a:rPr>
              <a:t>идентификацию</a:t>
            </a:r>
            <a:r>
              <a:rPr dirty="0">
                <a:latin typeface="Aptos"/>
              </a:rPr>
              <a:t> </a:t>
            </a:r>
            <a:r>
              <a:rPr dirty="0" err="1">
                <a:latin typeface="Aptos"/>
              </a:rPr>
              <a:t>опасностей</a:t>
            </a:r>
            <a:r>
              <a:rPr dirty="0">
                <a:latin typeface="Aptos"/>
              </a:rPr>
              <a:t> </a:t>
            </a:r>
            <a:r>
              <a:rPr dirty="0" err="1">
                <a:latin typeface="Aptos"/>
              </a:rPr>
              <a:t>на</a:t>
            </a:r>
            <a:r>
              <a:rPr dirty="0">
                <a:latin typeface="Aptos"/>
              </a:rPr>
              <a:t> </a:t>
            </a:r>
            <a:r>
              <a:rPr dirty="0" err="1">
                <a:latin typeface="Aptos"/>
              </a:rPr>
              <a:t>рабочих</a:t>
            </a:r>
            <a:r>
              <a:rPr dirty="0">
                <a:latin typeface="Aptos"/>
              </a:rPr>
              <a:t> </a:t>
            </a:r>
            <a:r>
              <a:rPr dirty="0" err="1">
                <a:latin typeface="Aptos"/>
              </a:rPr>
              <a:t>местах</a:t>
            </a:r>
            <a:r>
              <a:rPr dirty="0">
                <a:latin typeface="Aptos"/>
              </a:rPr>
              <a:t>.</a:t>
            </a:r>
          </a:p>
        </p:txBody>
      </p:sp>
      <p:sp>
        <p:nvSpPr>
          <p:cNvPr id="46" name="Rounded Rectangle 45"/>
          <p:cNvSpPr/>
          <p:nvPr/>
        </p:nvSpPr>
        <p:spPr>
          <a:xfrm>
            <a:off x="4434840" y="3474720"/>
            <a:ext cx="3429000" cy="14173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val 46"/>
          <p:cNvSpPr/>
          <p:nvPr/>
        </p:nvSpPr>
        <p:spPr>
          <a:xfrm>
            <a:off x="4599432" y="3657600"/>
            <a:ext cx="530352" cy="530352"/>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a:defRPr>
            </a:pPr>
            <a:r>
              <a:rPr dirty="0">
                <a:latin typeface="Aptos"/>
              </a:rPr>
              <a:t>5</a:t>
            </a:r>
          </a:p>
        </p:txBody>
      </p:sp>
      <p:sp>
        <p:nvSpPr>
          <p:cNvPr id="48" name="TextBox 47"/>
          <p:cNvSpPr txBox="1"/>
          <p:nvPr/>
        </p:nvSpPr>
        <p:spPr>
          <a:xfrm>
            <a:off x="5257800" y="3621024"/>
            <a:ext cx="2468880" cy="292388"/>
          </a:xfrm>
          <a:prstGeom prst="rect">
            <a:avLst/>
          </a:prstGeom>
          <a:noFill/>
        </p:spPr>
        <p:txBody>
          <a:bodyPr wrap="square" lIns="45720" rIns="45720" anchor="t">
            <a:spAutoFit/>
          </a:bodyPr>
          <a:lstStyle/>
          <a:p>
            <a:pPr algn="l">
              <a:defRPr sz="1300" b="1">
                <a:solidFill>
                  <a:srgbClr val="0F2A69"/>
                </a:solidFill>
                <a:latin typeface="Aptos"/>
              </a:defRPr>
            </a:pPr>
            <a:r>
              <a:rPr dirty="0" err="1">
                <a:latin typeface="Aptos"/>
              </a:rPr>
              <a:t>Оформить</a:t>
            </a:r>
            <a:r>
              <a:rPr dirty="0">
                <a:latin typeface="Aptos"/>
              </a:rPr>
              <a:t> </a:t>
            </a:r>
            <a:r>
              <a:rPr dirty="0" err="1">
                <a:latin typeface="Aptos"/>
              </a:rPr>
              <a:t>результаты</a:t>
            </a:r>
            <a:endParaRPr dirty="0">
              <a:latin typeface="Aptos"/>
            </a:endParaRPr>
          </a:p>
        </p:txBody>
      </p:sp>
      <p:sp>
        <p:nvSpPr>
          <p:cNvPr id="49" name="TextBox 48"/>
          <p:cNvSpPr txBox="1"/>
          <p:nvPr/>
        </p:nvSpPr>
        <p:spPr>
          <a:xfrm>
            <a:off x="5257800" y="3977639"/>
            <a:ext cx="2468880" cy="577081"/>
          </a:xfrm>
          <a:prstGeom prst="rect">
            <a:avLst/>
          </a:prstGeom>
          <a:noFill/>
        </p:spPr>
        <p:txBody>
          <a:bodyPr wrap="square" lIns="45720" rIns="45720" anchor="t">
            <a:spAutoFit/>
          </a:bodyPr>
          <a:lstStyle/>
          <a:p>
            <a:pPr algn="l">
              <a:defRPr sz="1050" b="0">
                <a:solidFill>
                  <a:srgbClr val="657797"/>
                </a:solidFill>
                <a:latin typeface="Aptos"/>
              </a:defRPr>
            </a:pPr>
            <a:r>
              <a:rPr dirty="0" err="1">
                <a:latin typeface="Aptos"/>
              </a:rPr>
              <a:t>Протоколы</a:t>
            </a:r>
            <a:r>
              <a:rPr dirty="0">
                <a:latin typeface="Aptos"/>
              </a:rPr>
              <a:t>, </a:t>
            </a:r>
            <a:r>
              <a:rPr dirty="0" err="1">
                <a:latin typeface="Aptos"/>
              </a:rPr>
              <a:t>перечни</a:t>
            </a:r>
            <a:r>
              <a:rPr dirty="0">
                <a:latin typeface="Aptos"/>
              </a:rPr>
              <a:t> </a:t>
            </a:r>
            <a:r>
              <a:rPr dirty="0" err="1">
                <a:latin typeface="Aptos"/>
              </a:rPr>
              <a:t>опасностей</a:t>
            </a:r>
            <a:r>
              <a:rPr dirty="0">
                <a:latin typeface="Aptos"/>
              </a:rPr>
              <a:t> и </a:t>
            </a:r>
            <a:r>
              <a:rPr dirty="0" err="1">
                <a:latin typeface="Aptos"/>
              </a:rPr>
              <a:t>карты</a:t>
            </a:r>
            <a:r>
              <a:rPr dirty="0">
                <a:latin typeface="Aptos"/>
              </a:rPr>
              <a:t> </a:t>
            </a:r>
            <a:r>
              <a:rPr dirty="0" err="1">
                <a:latin typeface="Aptos"/>
              </a:rPr>
              <a:t>оценки</a:t>
            </a:r>
            <a:r>
              <a:rPr dirty="0">
                <a:latin typeface="Aptos"/>
              </a:rPr>
              <a:t> </a:t>
            </a:r>
            <a:r>
              <a:rPr dirty="0" err="1">
                <a:latin typeface="Aptos"/>
              </a:rPr>
              <a:t>профессиональных</a:t>
            </a:r>
            <a:r>
              <a:rPr dirty="0">
                <a:latin typeface="Aptos"/>
              </a:rPr>
              <a:t> </a:t>
            </a:r>
            <a:r>
              <a:rPr dirty="0" err="1">
                <a:latin typeface="Aptos"/>
              </a:rPr>
              <a:t>рисков</a:t>
            </a:r>
            <a:r>
              <a:rPr dirty="0">
                <a:latin typeface="Aptos"/>
              </a:rPr>
              <a:t>.</a:t>
            </a:r>
          </a:p>
        </p:txBody>
      </p:sp>
      <p:sp>
        <p:nvSpPr>
          <p:cNvPr id="50" name="Rounded Rectangle 49"/>
          <p:cNvSpPr/>
          <p:nvPr/>
        </p:nvSpPr>
        <p:spPr>
          <a:xfrm>
            <a:off x="8229600" y="3474720"/>
            <a:ext cx="3429000" cy="14173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p:cNvSpPr/>
          <p:nvPr/>
        </p:nvSpPr>
        <p:spPr>
          <a:xfrm>
            <a:off x="8394192" y="3657600"/>
            <a:ext cx="530352" cy="530352"/>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a:defRPr>
            </a:pPr>
            <a:r>
              <a:rPr dirty="0">
                <a:latin typeface="Aptos"/>
              </a:rPr>
              <a:t>6</a:t>
            </a:r>
          </a:p>
        </p:txBody>
      </p:sp>
      <p:sp>
        <p:nvSpPr>
          <p:cNvPr id="52" name="TextBox 51"/>
          <p:cNvSpPr txBox="1"/>
          <p:nvPr/>
        </p:nvSpPr>
        <p:spPr>
          <a:xfrm>
            <a:off x="9052560" y="3621024"/>
            <a:ext cx="2468880" cy="492443"/>
          </a:xfrm>
          <a:prstGeom prst="rect">
            <a:avLst/>
          </a:prstGeom>
          <a:noFill/>
        </p:spPr>
        <p:txBody>
          <a:bodyPr wrap="square" lIns="45720" rIns="45720" anchor="t">
            <a:spAutoFit/>
          </a:bodyPr>
          <a:lstStyle/>
          <a:p>
            <a:pPr algn="l">
              <a:defRPr sz="1300" b="1">
                <a:solidFill>
                  <a:srgbClr val="0F2A69"/>
                </a:solidFill>
                <a:latin typeface="Aptos"/>
              </a:defRPr>
            </a:pPr>
            <a:r>
              <a:rPr lang="ru-RU" dirty="0">
                <a:latin typeface="Aptos"/>
              </a:rPr>
              <a:t>Разработать план мероприятий</a:t>
            </a:r>
            <a:endParaRPr dirty="0">
              <a:latin typeface="Aptos"/>
            </a:endParaRPr>
          </a:p>
        </p:txBody>
      </p:sp>
      <p:sp>
        <p:nvSpPr>
          <p:cNvPr id="53" name="TextBox 52"/>
          <p:cNvSpPr txBox="1"/>
          <p:nvPr/>
        </p:nvSpPr>
        <p:spPr>
          <a:xfrm>
            <a:off x="9052560" y="4113467"/>
            <a:ext cx="2468880" cy="577081"/>
          </a:xfrm>
          <a:prstGeom prst="rect">
            <a:avLst/>
          </a:prstGeom>
          <a:noFill/>
        </p:spPr>
        <p:txBody>
          <a:bodyPr wrap="square" lIns="45720" rIns="45720" anchor="t">
            <a:spAutoFit/>
          </a:bodyPr>
          <a:lstStyle/>
          <a:p>
            <a:pPr algn="l">
              <a:defRPr sz="1050" b="0">
                <a:solidFill>
                  <a:srgbClr val="657797"/>
                </a:solidFill>
                <a:latin typeface="Aptos"/>
              </a:defRPr>
            </a:pPr>
            <a:r>
              <a:rPr dirty="0" err="1">
                <a:latin typeface="Aptos"/>
              </a:rPr>
              <a:t>План</a:t>
            </a:r>
            <a:r>
              <a:rPr dirty="0">
                <a:latin typeface="Aptos"/>
              </a:rPr>
              <a:t> </a:t>
            </a:r>
            <a:r>
              <a:rPr dirty="0" err="1">
                <a:latin typeface="Aptos"/>
              </a:rPr>
              <a:t>снижения</a:t>
            </a:r>
            <a:r>
              <a:rPr dirty="0">
                <a:latin typeface="Aptos"/>
              </a:rPr>
              <a:t> </a:t>
            </a:r>
            <a:r>
              <a:rPr dirty="0" err="1">
                <a:latin typeface="Aptos"/>
              </a:rPr>
              <a:t>рисков</a:t>
            </a:r>
            <a:r>
              <a:rPr dirty="0">
                <a:latin typeface="Aptos"/>
              </a:rPr>
              <a:t> + </a:t>
            </a:r>
            <a:r>
              <a:rPr dirty="0" err="1">
                <a:latin typeface="Aptos"/>
              </a:rPr>
              <a:t>план</a:t>
            </a:r>
            <a:r>
              <a:rPr dirty="0">
                <a:latin typeface="Aptos"/>
              </a:rPr>
              <a:t> </a:t>
            </a:r>
            <a:r>
              <a:rPr dirty="0" err="1">
                <a:latin typeface="Aptos"/>
              </a:rPr>
              <a:t>контрольных</a:t>
            </a:r>
            <a:r>
              <a:rPr dirty="0">
                <a:latin typeface="Aptos"/>
              </a:rPr>
              <a:t> </a:t>
            </a:r>
            <a:r>
              <a:rPr dirty="0" err="1">
                <a:latin typeface="Aptos"/>
              </a:rPr>
              <a:t>мероприятий</a:t>
            </a:r>
            <a:r>
              <a:rPr dirty="0">
                <a:latin typeface="Aptos"/>
              </a:rPr>
              <a:t> </a:t>
            </a:r>
            <a:r>
              <a:rPr dirty="0" err="1">
                <a:latin typeface="Aptos"/>
              </a:rPr>
              <a:t>для</a:t>
            </a:r>
            <a:r>
              <a:rPr dirty="0">
                <a:latin typeface="Aptos"/>
              </a:rPr>
              <a:t> </a:t>
            </a:r>
            <a:r>
              <a:rPr dirty="0" err="1">
                <a:latin typeface="Aptos"/>
              </a:rPr>
              <a:t>мониторинга</a:t>
            </a:r>
            <a:r>
              <a:rPr dirty="0">
                <a:latin typeface="Aptos"/>
              </a:rPr>
              <a:t>.</a:t>
            </a:r>
          </a:p>
        </p:txBody>
      </p:sp>
      <p:pic>
        <p:nvPicPr>
          <p:cNvPr id="54"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55" name="Группа 54"/>
          <p:cNvGrpSpPr/>
          <p:nvPr/>
        </p:nvGrpSpPr>
        <p:grpSpPr>
          <a:xfrm>
            <a:off x="1508760" y="6263640"/>
            <a:ext cx="10835640" cy="502920"/>
            <a:chOff x="1508760" y="6263640"/>
            <a:chExt cx="10835640" cy="502920"/>
          </a:xfrm>
        </p:grpSpPr>
        <p:sp>
          <p:nvSpPr>
            <p:cNvPr id="56"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11550180" y="6473952"/>
              <a:ext cx="245580" cy="223138"/>
            </a:xfrm>
            <a:prstGeom prst="rect">
              <a:avLst/>
            </a:prstGeom>
            <a:noFill/>
          </p:spPr>
          <p:txBody>
            <a:bodyPr wrap="none">
              <a:spAutoFit/>
            </a:bodyPr>
            <a:lstStyle/>
            <a:p>
              <a:pPr algn="r">
                <a:defRPr sz="850">
                  <a:solidFill>
                    <a:srgbClr val="657797"/>
                  </a:solidFill>
                  <a:latin typeface="Aptos"/>
                </a:defRPr>
              </a:pPr>
              <a:r>
                <a:rPr lang="ru-RU" dirty="0">
                  <a:latin typeface="Aptos"/>
                </a:rPr>
                <a:t>6</a:t>
              </a:r>
              <a:endParaRPr dirty="0">
                <a:latin typeface="Aptos"/>
              </a:endParaRPr>
            </a:p>
          </p:txBody>
        </p:sp>
        <p:sp>
          <p:nvSpPr>
            <p:cNvPr id="58" name="TextBox 57"/>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9784080" cy="594360"/>
          </a:xfrm>
          <a:prstGeom prst="rect">
            <a:avLst/>
          </a:prstGeom>
          <a:noFill/>
        </p:spPr>
        <p:txBody>
          <a:bodyPr wrap="none">
            <a:spAutoFit/>
          </a:bodyPr>
          <a:lstStyle/>
          <a:p>
            <a:pPr>
              <a:defRPr sz="2700" b="1">
                <a:solidFill>
                  <a:srgbClr val="0F2A69"/>
                </a:solidFill>
                <a:latin typeface="Aptos Display"/>
              </a:defRPr>
            </a:pPr>
            <a:r>
              <a:t>Алгоритм проведения ОПР</a:t>
            </a:r>
          </a:p>
        </p:txBody>
      </p:sp>
      <p:sp>
        <p:nvSpPr>
          <p:cNvPr id="27" name="TextBox 26"/>
          <p:cNvSpPr txBox="1"/>
          <p:nvPr/>
        </p:nvSpPr>
        <p:spPr>
          <a:xfrm>
            <a:off x="1527048" y="841248"/>
            <a:ext cx="3065263" cy="269304"/>
          </a:xfrm>
          <a:prstGeom prst="rect">
            <a:avLst/>
          </a:prstGeom>
          <a:noFill/>
        </p:spPr>
        <p:txBody>
          <a:bodyPr wrap="none">
            <a:spAutoFit/>
          </a:bodyPr>
          <a:lstStyle/>
          <a:p>
            <a:pPr>
              <a:defRPr sz="1150">
                <a:solidFill>
                  <a:srgbClr val="657797"/>
                </a:solidFill>
                <a:latin typeface="Aptos"/>
              </a:defRPr>
            </a:pPr>
            <a:r>
              <a:rPr dirty="0" err="1">
                <a:latin typeface="Aptos"/>
              </a:rPr>
              <a:t>Организация</a:t>
            </a:r>
            <a:r>
              <a:rPr dirty="0">
                <a:latin typeface="Aptos"/>
              </a:rPr>
              <a:t> </a:t>
            </a:r>
            <a:r>
              <a:rPr dirty="0" err="1">
                <a:latin typeface="Aptos"/>
              </a:rPr>
              <a:t>процесса</a:t>
            </a:r>
            <a:r>
              <a:rPr dirty="0">
                <a:latin typeface="Aptos"/>
              </a:rPr>
              <a:t> и </a:t>
            </a:r>
            <a:r>
              <a:rPr dirty="0" err="1">
                <a:latin typeface="Aptos"/>
              </a:rPr>
              <a:t>ответственность</a:t>
            </a:r>
            <a:endParaRPr dirty="0">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640080" y="1481328"/>
            <a:ext cx="5303520" cy="4343400"/>
          </a:xfrm>
          <a:prstGeom prst="roundRect">
            <a:avLst>
              <a:gd name="adj" fmla="val 9318"/>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868680" y="1755648"/>
            <a:ext cx="1828800" cy="365760"/>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b="1">
                <a:solidFill>
                  <a:srgbClr val="FFFFFF"/>
                </a:solidFill>
                <a:latin typeface="Aptos"/>
              </a:defRPr>
            </a:pPr>
            <a:r>
              <a:rPr dirty="0">
                <a:latin typeface="Aptos"/>
              </a:rPr>
              <a:t>КТО ПРИНИМАЕТ</a:t>
            </a:r>
          </a:p>
        </p:txBody>
      </p:sp>
      <p:sp>
        <p:nvSpPr>
          <p:cNvPr id="32" name="TextBox 31"/>
          <p:cNvSpPr txBox="1"/>
          <p:nvPr/>
        </p:nvSpPr>
        <p:spPr>
          <a:xfrm>
            <a:off x="868680" y="2331720"/>
            <a:ext cx="4663440" cy="707886"/>
          </a:xfrm>
          <a:prstGeom prst="rect">
            <a:avLst/>
          </a:prstGeom>
          <a:noFill/>
        </p:spPr>
        <p:txBody>
          <a:bodyPr wrap="square" lIns="45720" rIns="45720" anchor="t">
            <a:spAutoFit/>
          </a:bodyPr>
          <a:lstStyle/>
          <a:p>
            <a:pPr algn="l">
              <a:defRPr sz="2000" b="1">
                <a:solidFill>
                  <a:srgbClr val="0F2A69"/>
                </a:solidFill>
                <a:latin typeface="Aptos"/>
              </a:defRPr>
            </a:pPr>
            <a:r>
              <a:rPr dirty="0" err="1">
                <a:solidFill>
                  <a:srgbClr val="143787"/>
                </a:solidFill>
                <a:latin typeface="Aptos"/>
              </a:rPr>
              <a:t>Решение</a:t>
            </a:r>
            <a:r>
              <a:rPr dirty="0">
                <a:solidFill>
                  <a:srgbClr val="143787"/>
                </a:solidFill>
                <a:latin typeface="Aptos"/>
              </a:rPr>
              <a:t> о </a:t>
            </a:r>
            <a:r>
              <a:rPr dirty="0" err="1">
                <a:solidFill>
                  <a:srgbClr val="143787"/>
                </a:solidFill>
                <a:latin typeface="Aptos"/>
              </a:rPr>
              <a:t>проведении</a:t>
            </a:r>
            <a:r>
              <a:rPr dirty="0">
                <a:solidFill>
                  <a:srgbClr val="143787"/>
                </a:solidFill>
                <a:latin typeface="Aptos"/>
              </a:rPr>
              <a:t> ОПР </a:t>
            </a:r>
            <a:r>
              <a:rPr dirty="0" err="1">
                <a:solidFill>
                  <a:srgbClr val="143787"/>
                </a:solidFill>
                <a:latin typeface="Aptos"/>
              </a:rPr>
              <a:t>принимает</a:t>
            </a:r>
            <a:r>
              <a:rPr dirty="0">
                <a:solidFill>
                  <a:srgbClr val="143787"/>
                </a:solidFill>
                <a:latin typeface="Aptos"/>
              </a:rPr>
              <a:t> </a:t>
            </a:r>
            <a:r>
              <a:rPr dirty="0" err="1">
                <a:solidFill>
                  <a:srgbClr val="143787"/>
                </a:solidFill>
                <a:latin typeface="Aptos"/>
              </a:rPr>
              <a:t>работодатель</a:t>
            </a:r>
            <a:r>
              <a:rPr dirty="0">
                <a:solidFill>
                  <a:srgbClr val="143787"/>
                </a:solidFill>
                <a:latin typeface="Aptos"/>
              </a:rPr>
              <a:t>.</a:t>
            </a:r>
          </a:p>
        </p:txBody>
      </p:sp>
      <p:sp>
        <p:nvSpPr>
          <p:cNvPr id="33" name="TextBox 32"/>
          <p:cNvSpPr txBox="1"/>
          <p:nvPr/>
        </p:nvSpPr>
        <p:spPr>
          <a:xfrm>
            <a:off x="868680" y="3154680"/>
            <a:ext cx="4617720" cy="923330"/>
          </a:xfrm>
          <a:prstGeom prst="rect">
            <a:avLst/>
          </a:prstGeom>
          <a:noFill/>
        </p:spPr>
        <p:txBody>
          <a:bodyPr wrap="square" lIns="45720" rIns="45720" anchor="t">
            <a:spAutoFit/>
          </a:bodyPr>
          <a:lstStyle/>
          <a:p>
            <a:pPr algn="l">
              <a:defRPr sz="1350" b="0">
                <a:solidFill>
                  <a:srgbClr val="19315F"/>
                </a:solidFill>
                <a:latin typeface="Aptos"/>
              </a:defRPr>
            </a:pPr>
            <a:r>
              <a:rPr dirty="0" err="1">
                <a:latin typeface="Aptos"/>
              </a:rPr>
              <a:t>Оценку</a:t>
            </a:r>
            <a:r>
              <a:rPr dirty="0">
                <a:latin typeface="Aptos"/>
              </a:rPr>
              <a:t> </a:t>
            </a:r>
            <a:r>
              <a:rPr dirty="0" err="1">
                <a:latin typeface="Aptos"/>
              </a:rPr>
              <a:t>проводит</a:t>
            </a:r>
            <a:r>
              <a:rPr dirty="0">
                <a:latin typeface="Aptos"/>
              </a:rPr>
              <a:t> </a:t>
            </a:r>
            <a:r>
              <a:rPr dirty="0" err="1">
                <a:latin typeface="Aptos"/>
              </a:rPr>
              <a:t>комиссия</a:t>
            </a:r>
            <a:r>
              <a:rPr dirty="0">
                <a:latin typeface="Aptos"/>
              </a:rPr>
              <a:t> </a:t>
            </a:r>
            <a:r>
              <a:rPr dirty="0" err="1">
                <a:latin typeface="Aptos"/>
              </a:rPr>
              <a:t>по</a:t>
            </a:r>
            <a:r>
              <a:rPr dirty="0">
                <a:latin typeface="Aptos"/>
              </a:rPr>
              <a:t> </a:t>
            </a:r>
            <a:r>
              <a:rPr dirty="0" err="1">
                <a:latin typeface="Aptos"/>
              </a:rPr>
              <a:t>оценке</a:t>
            </a:r>
            <a:r>
              <a:rPr dirty="0">
                <a:latin typeface="Aptos"/>
              </a:rPr>
              <a:t> </a:t>
            </a:r>
            <a:r>
              <a:rPr dirty="0" err="1">
                <a:latin typeface="Aptos"/>
              </a:rPr>
              <a:t>профессиональных</a:t>
            </a:r>
            <a:r>
              <a:rPr dirty="0">
                <a:latin typeface="Aptos"/>
              </a:rPr>
              <a:t> </a:t>
            </a:r>
            <a:r>
              <a:rPr dirty="0" err="1">
                <a:latin typeface="Aptos"/>
              </a:rPr>
              <a:t>рисков</a:t>
            </a:r>
            <a:r>
              <a:rPr dirty="0">
                <a:latin typeface="Aptos"/>
              </a:rPr>
              <a:t> с </a:t>
            </a:r>
            <a:r>
              <a:rPr dirty="0" err="1">
                <a:latin typeface="Aptos"/>
              </a:rPr>
              <a:t>учётом</a:t>
            </a:r>
            <a:r>
              <a:rPr dirty="0">
                <a:latin typeface="Aptos"/>
              </a:rPr>
              <a:t> </a:t>
            </a:r>
            <a:r>
              <a:rPr dirty="0" err="1">
                <a:latin typeface="Aptos"/>
              </a:rPr>
              <a:t>мнения</a:t>
            </a:r>
            <a:r>
              <a:rPr dirty="0">
                <a:latin typeface="Aptos"/>
              </a:rPr>
              <a:t> </a:t>
            </a:r>
            <a:r>
              <a:rPr dirty="0" err="1">
                <a:latin typeface="Aptos"/>
              </a:rPr>
              <a:t>работников</a:t>
            </a:r>
            <a:r>
              <a:rPr dirty="0">
                <a:latin typeface="Aptos"/>
              </a:rPr>
              <a:t>. </a:t>
            </a:r>
            <a:r>
              <a:rPr dirty="0" err="1">
                <a:latin typeface="Aptos"/>
              </a:rPr>
              <a:t>До</a:t>
            </a:r>
            <a:r>
              <a:rPr dirty="0">
                <a:latin typeface="Aptos"/>
              </a:rPr>
              <a:t> </a:t>
            </a:r>
            <a:r>
              <a:rPr dirty="0" err="1">
                <a:latin typeface="Aptos"/>
              </a:rPr>
              <a:t>начала</a:t>
            </a:r>
            <a:r>
              <a:rPr dirty="0">
                <a:latin typeface="Aptos"/>
              </a:rPr>
              <a:t> </a:t>
            </a:r>
            <a:r>
              <a:rPr dirty="0" err="1">
                <a:latin typeface="Aptos"/>
              </a:rPr>
              <a:t>работ</a:t>
            </a:r>
            <a:r>
              <a:rPr dirty="0">
                <a:latin typeface="Aptos"/>
              </a:rPr>
              <a:t> </a:t>
            </a:r>
            <a:r>
              <a:rPr dirty="0" err="1">
                <a:latin typeface="Aptos"/>
              </a:rPr>
              <a:t>комиссия</a:t>
            </a:r>
            <a:r>
              <a:rPr dirty="0">
                <a:latin typeface="Aptos"/>
              </a:rPr>
              <a:t> </a:t>
            </a:r>
            <a:r>
              <a:rPr dirty="0" err="1">
                <a:latin typeface="Aptos"/>
              </a:rPr>
              <a:t>утверждает</a:t>
            </a:r>
            <a:r>
              <a:rPr dirty="0">
                <a:latin typeface="Aptos"/>
              </a:rPr>
              <a:t> </a:t>
            </a:r>
            <a:r>
              <a:rPr dirty="0" err="1">
                <a:latin typeface="Aptos"/>
              </a:rPr>
              <a:t>перечень</a:t>
            </a:r>
            <a:r>
              <a:rPr dirty="0">
                <a:latin typeface="Aptos"/>
              </a:rPr>
              <a:t> </a:t>
            </a:r>
            <a:r>
              <a:rPr dirty="0" err="1">
                <a:latin typeface="Aptos"/>
              </a:rPr>
              <a:t>рабочих</a:t>
            </a:r>
            <a:r>
              <a:rPr dirty="0">
                <a:latin typeface="Aptos"/>
              </a:rPr>
              <a:t> </a:t>
            </a:r>
            <a:r>
              <a:rPr dirty="0" err="1">
                <a:latin typeface="Aptos"/>
              </a:rPr>
              <a:t>мест</a:t>
            </a:r>
            <a:r>
              <a:rPr dirty="0">
                <a:latin typeface="Aptos"/>
              </a:rPr>
              <a:t>.</a:t>
            </a:r>
          </a:p>
        </p:txBody>
      </p:sp>
      <p:sp>
        <p:nvSpPr>
          <p:cNvPr id="34" name="TextBox 33"/>
          <p:cNvSpPr txBox="1"/>
          <p:nvPr/>
        </p:nvSpPr>
        <p:spPr>
          <a:xfrm>
            <a:off x="868680" y="4572000"/>
            <a:ext cx="4617720" cy="692497"/>
          </a:xfrm>
          <a:prstGeom prst="rect">
            <a:avLst/>
          </a:prstGeom>
          <a:noFill/>
        </p:spPr>
        <p:txBody>
          <a:bodyPr wrap="square" lIns="45720" rIns="45720" anchor="t">
            <a:spAutoFit/>
          </a:bodyPr>
          <a:lstStyle/>
          <a:p>
            <a:pPr algn="l">
              <a:defRPr sz="1300" b="0">
                <a:solidFill>
                  <a:srgbClr val="19315F"/>
                </a:solidFill>
                <a:latin typeface="Aptos"/>
              </a:defRPr>
            </a:pPr>
            <a:r>
              <a:rPr dirty="0" err="1">
                <a:latin typeface="Aptos"/>
              </a:rPr>
              <a:t>Профессиональные</a:t>
            </a:r>
            <a:r>
              <a:rPr dirty="0">
                <a:latin typeface="Aptos"/>
              </a:rPr>
              <a:t> </a:t>
            </a:r>
            <a:r>
              <a:rPr dirty="0" err="1">
                <a:latin typeface="Aptos"/>
              </a:rPr>
              <a:t>риски</a:t>
            </a:r>
            <a:r>
              <a:rPr lang="ru-RU" dirty="0">
                <a:latin typeface="Aptos"/>
              </a:rPr>
              <a:t> в зависимости от источника возникновения</a:t>
            </a:r>
            <a:r>
              <a:rPr dirty="0">
                <a:latin typeface="Aptos"/>
              </a:rPr>
              <a:t> </a:t>
            </a:r>
            <a:r>
              <a:rPr dirty="0" err="1">
                <a:latin typeface="Aptos"/>
              </a:rPr>
              <a:t>подразделяются</a:t>
            </a:r>
            <a:r>
              <a:rPr dirty="0">
                <a:latin typeface="Aptos"/>
              </a:rPr>
              <a:t> </a:t>
            </a:r>
            <a:r>
              <a:rPr dirty="0" err="1">
                <a:latin typeface="Aptos"/>
              </a:rPr>
              <a:t>на</a:t>
            </a:r>
            <a:r>
              <a:rPr dirty="0">
                <a:latin typeface="Aptos"/>
              </a:rPr>
              <a:t> </a:t>
            </a:r>
            <a:r>
              <a:rPr dirty="0" err="1">
                <a:latin typeface="Aptos"/>
              </a:rPr>
              <a:t>риски</a:t>
            </a:r>
            <a:r>
              <a:rPr dirty="0">
                <a:latin typeface="Aptos"/>
              </a:rPr>
              <a:t> </a:t>
            </a:r>
            <a:r>
              <a:rPr dirty="0" err="1">
                <a:latin typeface="Aptos"/>
              </a:rPr>
              <a:t>травмирования</a:t>
            </a:r>
            <a:r>
              <a:rPr dirty="0">
                <a:latin typeface="Aptos"/>
              </a:rPr>
              <a:t> </a:t>
            </a:r>
            <a:endParaRPr lang="ru-RU" dirty="0">
              <a:latin typeface="Aptos"/>
            </a:endParaRPr>
          </a:p>
          <a:p>
            <a:pPr algn="l">
              <a:defRPr sz="1300" b="0">
                <a:solidFill>
                  <a:srgbClr val="19315F"/>
                </a:solidFill>
                <a:latin typeface="Aptos"/>
              </a:defRPr>
            </a:pPr>
            <a:r>
              <a:rPr dirty="0">
                <a:latin typeface="Aptos"/>
              </a:rPr>
              <a:t>и </a:t>
            </a:r>
            <a:r>
              <a:rPr dirty="0" err="1">
                <a:latin typeface="Aptos"/>
              </a:rPr>
              <a:t>риски</a:t>
            </a:r>
            <a:r>
              <a:rPr dirty="0">
                <a:latin typeface="Aptos"/>
              </a:rPr>
              <a:t> </a:t>
            </a:r>
            <a:r>
              <a:rPr dirty="0" err="1">
                <a:latin typeface="Aptos"/>
              </a:rPr>
              <a:t>получения</a:t>
            </a:r>
            <a:r>
              <a:rPr dirty="0">
                <a:latin typeface="Aptos"/>
              </a:rPr>
              <a:t> </a:t>
            </a:r>
            <a:r>
              <a:rPr dirty="0" err="1">
                <a:latin typeface="Aptos"/>
              </a:rPr>
              <a:t>профессионального</a:t>
            </a:r>
            <a:r>
              <a:rPr dirty="0">
                <a:latin typeface="Aptos"/>
              </a:rPr>
              <a:t> </a:t>
            </a:r>
            <a:r>
              <a:rPr dirty="0" err="1">
                <a:latin typeface="Aptos"/>
              </a:rPr>
              <a:t>заболевания</a:t>
            </a:r>
            <a:r>
              <a:rPr dirty="0">
                <a:latin typeface="Aptos"/>
              </a:rPr>
              <a:t>.</a:t>
            </a:r>
          </a:p>
        </p:txBody>
      </p:sp>
      <p:sp>
        <p:nvSpPr>
          <p:cNvPr id="35" name="Rounded Rectangle 34"/>
          <p:cNvSpPr/>
          <p:nvPr/>
        </p:nvSpPr>
        <p:spPr>
          <a:xfrm>
            <a:off x="6217920" y="1481328"/>
            <a:ext cx="5303520" cy="4343400"/>
          </a:xfrm>
          <a:prstGeom prst="roundRect">
            <a:avLst>
              <a:gd name="adj" fmla="val 10311"/>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6446520" y="1755648"/>
            <a:ext cx="1920240" cy="365760"/>
          </a:xfrm>
          <a:prstGeom prst="roundRect">
            <a:avLst/>
          </a:prstGeom>
          <a:solidFill>
            <a:srgbClr val="36AA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b="1">
                <a:solidFill>
                  <a:srgbClr val="FFFFFF"/>
                </a:solidFill>
                <a:latin typeface="Aptos"/>
              </a:defRPr>
            </a:pPr>
            <a:r>
              <a:rPr dirty="0">
                <a:latin typeface="Aptos"/>
              </a:rPr>
              <a:t>РЕЗУЛЬТАТ</a:t>
            </a:r>
          </a:p>
        </p:txBody>
      </p:sp>
      <p:sp>
        <p:nvSpPr>
          <p:cNvPr id="37" name="TextBox 36"/>
          <p:cNvSpPr txBox="1"/>
          <p:nvPr/>
        </p:nvSpPr>
        <p:spPr>
          <a:xfrm>
            <a:off x="6446520" y="2331720"/>
            <a:ext cx="4617720" cy="707886"/>
          </a:xfrm>
          <a:prstGeom prst="rect">
            <a:avLst/>
          </a:prstGeom>
          <a:noFill/>
        </p:spPr>
        <p:txBody>
          <a:bodyPr wrap="square" lIns="45720" rIns="45720" anchor="t">
            <a:spAutoFit/>
          </a:bodyPr>
          <a:lstStyle/>
          <a:p>
            <a:pPr algn="l">
              <a:defRPr sz="2000" b="1">
                <a:solidFill>
                  <a:srgbClr val="0F2A69"/>
                </a:solidFill>
                <a:latin typeface="Aptos"/>
              </a:defRPr>
            </a:pPr>
            <a:r>
              <a:rPr dirty="0">
                <a:solidFill>
                  <a:srgbClr val="143787"/>
                </a:solidFill>
                <a:latin typeface="Aptos"/>
              </a:rPr>
              <a:t>ОПР </a:t>
            </a:r>
            <a:r>
              <a:rPr dirty="0" err="1">
                <a:solidFill>
                  <a:srgbClr val="143787"/>
                </a:solidFill>
                <a:latin typeface="Aptos"/>
              </a:rPr>
              <a:t>не</a:t>
            </a:r>
            <a:r>
              <a:rPr dirty="0">
                <a:solidFill>
                  <a:srgbClr val="143787"/>
                </a:solidFill>
                <a:latin typeface="Aptos"/>
              </a:rPr>
              <a:t> </a:t>
            </a:r>
            <a:r>
              <a:rPr dirty="0" err="1">
                <a:solidFill>
                  <a:srgbClr val="143787"/>
                </a:solidFill>
                <a:latin typeface="Aptos"/>
              </a:rPr>
              <a:t>заканчивается</a:t>
            </a:r>
            <a:r>
              <a:rPr dirty="0">
                <a:solidFill>
                  <a:srgbClr val="143787"/>
                </a:solidFill>
                <a:latin typeface="Aptos"/>
              </a:rPr>
              <a:t> </a:t>
            </a:r>
            <a:r>
              <a:rPr dirty="0" err="1">
                <a:solidFill>
                  <a:srgbClr val="143787"/>
                </a:solidFill>
                <a:latin typeface="Aptos"/>
              </a:rPr>
              <a:t>расчётом</a:t>
            </a:r>
            <a:r>
              <a:rPr dirty="0">
                <a:solidFill>
                  <a:srgbClr val="143787"/>
                </a:solidFill>
                <a:latin typeface="Aptos"/>
              </a:rPr>
              <a:t> </a:t>
            </a:r>
            <a:r>
              <a:rPr dirty="0" err="1">
                <a:solidFill>
                  <a:srgbClr val="143787"/>
                </a:solidFill>
                <a:latin typeface="Aptos"/>
              </a:rPr>
              <a:t>риска</a:t>
            </a:r>
            <a:r>
              <a:rPr dirty="0">
                <a:solidFill>
                  <a:srgbClr val="143787"/>
                </a:solidFill>
                <a:latin typeface="Aptos"/>
              </a:rPr>
              <a:t>.</a:t>
            </a:r>
            <a:r>
              <a:rPr lang="ru-RU" dirty="0">
                <a:solidFill>
                  <a:srgbClr val="143787"/>
                </a:solidFill>
                <a:latin typeface="Aptos"/>
              </a:rPr>
              <a:t> </a:t>
            </a:r>
            <a:endParaRPr dirty="0">
              <a:solidFill>
                <a:srgbClr val="143787"/>
              </a:solidFill>
              <a:latin typeface="Aptos"/>
            </a:endParaRPr>
          </a:p>
        </p:txBody>
      </p:sp>
      <p:sp>
        <p:nvSpPr>
          <p:cNvPr id="38" name="TextBox 37"/>
          <p:cNvSpPr txBox="1"/>
          <p:nvPr/>
        </p:nvSpPr>
        <p:spPr>
          <a:xfrm>
            <a:off x="6558658" y="3154680"/>
            <a:ext cx="4617720" cy="830997"/>
          </a:xfrm>
          <a:prstGeom prst="rect">
            <a:avLst/>
          </a:prstGeom>
          <a:noFill/>
        </p:spPr>
        <p:txBody>
          <a:bodyPr wrap="square" lIns="45720" rIns="45720" anchor="t">
            <a:spAutoFit/>
          </a:bodyPr>
          <a:lstStyle/>
          <a:p>
            <a:pPr>
              <a:defRPr sz="1350" b="0">
                <a:solidFill>
                  <a:srgbClr val="19315F"/>
                </a:solidFill>
                <a:latin typeface="Aptos"/>
              </a:defRPr>
            </a:pPr>
            <a:r>
              <a:rPr lang="ru-RU" sz="1200" kern="100" dirty="0">
                <a:solidFill>
                  <a:srgbClr val="143787"/>
                </a:solidFill>
                <a:ea typeface="Aptos" panose="020B0004020202020204" pitchFamily="34" charset="0"/>
                <a:cs typeface="Times New Roman" panose="02020603050405020304" pitchFamily="18" charset="0"/>
              </a:rPr>
              <a:t>По итогам проведения ОПР организация обязана сформировать план мероприятий по снижению уровней выявленных профессиональных рисков и план контрольных мероприятий для мониторинга процесса.</a:t>
            </a:r>
            <a:endParaRPr dirty="0">
              <a:solidFill>
                <a:srgbClr val="143787"/>
              </a:solidFill>
              <a:latin typeface="Aptos"/>
            </a:endParaRPr>
          </a:p>
        </p:txBody>
      </p:sp>
      <p:sp>
        <p:nvSpPr>
          <p:cNvPr id="39" name="TextBox 38"/>
          <p:cNvSpPr txBox="1"/>
          <p:nvPr/>
        </p:nvSpPr>
        <p:spPr>
          <a:xfrm>
            <a:off x="6558658" y="4617720"/>
            <a:ext cx="4617720" cy="646331"/>
          </a:xfrm>
          <a:prstGeom prst="rect">
            <a:avLst/>
          </a:prstGeom>
          <a:noFill/>
        </p:spPr>
        <p:txBody>
          <a:bodyPr wrap="square" lIns="45720" rIns="45720" anchor="t">
            <a:spAutoFit/>
          </a:bodyPr>
          <a:lstStyle/>
          <a:p>
            <a:pPr>
              <a:defRPr sz="1300" b="1">
                <a:solidFill>
                  <a:srgbClr val="19315F"/>
                </a:solidFill>
                <a:latin typeface="Aptos"/>
              </a:defRPr>
            </a:pPr>
            <a:r>
              <a:rPr lang="ru-RU" sz="1200" kern="100" dirty="0">
                <a:solidFill>
                  <a:srgbClr val="143787"/>
                </a:solidFill>
                <a:ea typeface="Aptos" panose="020B0004020202020204" pitchFamily="34" charset="0"/>
                <a:cs typeface="Times New Roman" panose="02020603050405020304" pitchFamily="18" charset="0"/>
              </a:rPr>
              <a:t>По результатам мониторинга результатов ОПР принимается решение при необходимости провести корректировку результатов ОПР.</a:t>
            </a:r>
            <a:endParaRPr dirty="0">
              <a:solidFill>
                <a:srgbClr val="143787"/>
              </a:solidFill>
              <a:latin typeface="Aptos"/>
            </a:endParaRPr>
          </a:p>
        </p:txBody>
      </p:sp>
      <p:pic>
        <p:nvPicPr>
          <p:cNvPr id="40"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41" name="Группа 40"/>
          <p:cNvGrpSpPr/>
          <p:nvPr/>
        </p:nvGrpSpPr>
        <p:grpSpPr>
          <a:xfrm>
            <a:off x="1508760" y="6263640"/>
            <a:ext cx="10835640" cy="502920"/>
            <a:chOff x="1508760" y="6263640"/>
            <a:chExt cx="10835640" cy="502920"/>
          </a:xfrm>
        </p:grpSpPr>
        <p:sp>
          <p:nvSpPr>
            <p:cNvPr id="42"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11550180" y="6473952"/>
              <a:ext cx="245580" cy="223138"/>
            </a:xfrm>
            <a:prstGeom prst="rect">
              <a:avLst/>
            </a:prstGeom>
            <a:noFill/>
          </p:spPr>
          <p:txBody>
            <a:bodyPr wrap="none">
              <a:spAutoFit/>
            </a:bodyPr>
            <a:lstStyle/>
            <a:p>
              <a:pPr algn="r">
                <a:defRPr sz="850">
                  <a:solidFill>
                    <a:srgbClr val="657797"/>
                  </a:solidFill>
                  <a:latin typeface="Aptos"/>
                </a:defRPr>
              </a:pPr>
              <a:r>
                <a:rPr lang="ru-RU" dirty="0">
                  <a:latin typeface="Aptos"/>
                </a:rPr>
                <a:t>7</a:t>
              </a:r>
              <a:endParaRPr dirty="0">
                <a:latin typeface="Aptos"/>
              </a:endParaRPr>
            </a:p>
          </p:txBody>
        </p:sp>
        <p:sp>
          <p:nvSpPr>
            <p:cNvPr id="44" name="TextBox 43"/>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
        <p:nvSpPr>
          <p:cNvPr id="45" name="Rectangle 27"/>
          <p:cNvSpPr/>
          <p:nvPr/>
        </p:nvSpPr>
        <p:spPr>
          <a:xfrm>
            <a:off x="920436" y="4411115"/>
            <a:ext cx="4617720" cy="3600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ectangle 27"/>
          <p:cNvSpPr/>
          <p:nvPr/>
        </p:nvSpPr>
        <p:spPr>
          <a:xfrm>
            <a:off x="6597486" y="4411115"/>
            <a:ext cx="4617720" cy="3600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157956"/>
            <a:ext cx="7330468" cy="707886"/>
          </a:xfrm>
          <a:prstGeom prst="rect">
            <a:avLst/>
          </a:prstGeom>
          <a:noFill/>
        </p:spPr>
        <p:txBody>
          <a:bodyPr wrap="none">
            <a:spAutoFit/>
          </a:bodyPr>
          <a:lstStyle/>
          <a:p>
            <a:pPr>
              <a:defRPr sz="2700" b="1">
                <a:solidFill>
                  <a:srgbClr val="0F2A69"/>
                </a:solidFill>
                <a:latin typeface="Aptos Display"/>
              </a:defRPr>
            </a:pPr>
            <a:r>
              <a:rPr lang="ru-RU" sz="2000" dirty="0">
                <a:solidFill>
                  <a:srgbClr val="143787"/>
                </a:solidFill>
              </a:rPr>
              <a:t>СЛОЖНОСТИ ПРОЦЕССА ИДЕНТИФИКАЦИИ И ОЦЕНКИ </a:t>
            </a:r>
          </a:p>
          <a:p>
            <a:pPr>
              <a:defRPr sz="2700" b="1">
                <a:solidFill>
                  <a:srgbClr val="0F2A69"/>
                </a:solidFill>
                <a:latin typeface="Aptos Display"/>
              </a:defRPr>
            </a:pPr>
            <a:r>
              <a:rPr lang="ru-RU" sz="2000" dirty="0">
                <a:solidFill>
                  <a:srgbClr val="143787"/>
                </a:solidFill>
              </a:rPr>
              <a:t>ПРОФЕССИОНАЛЬНЫХ РИСКОВ</a:t>
            </a:r>
          </a:p>
        </p:txBody>
      </p:sp>
      <p:sp>
        <p:nvSpPr>
          <p:cNvPr id="27" name="TextBox 26"/>
          <p:cNvSpPr txBox="1"/>
          <p:nvPr/>
        </p:nvSpPr>
        <p:spPr>
          <a:xfrm>
            <a:off x="1637752" y="865842"/>
            <a:ext cx="3220798" cy="269304"/>
          </a:xfrm>
          <a:prstGeom prst="rect">
            <a:avLst/>
          </a:prstGeom>
          <a:noFill/>
        </p:spPr>
        <p:txBody>
          <a:bodyPr wrap="square">
            <a:spAutoFit/>
          </a:bodyPr>
          <a:lstStyle/>
          <a:p>
            <a:pPr>
              <a:defRPr sz="1150">
                <a:solidFill>
                  <a:srgbClr val="657797"/>
                </a:solidFill>
                <a:latin typeface="Aptos"/>
              </a:defRPr>
            </a:pPr>
            <a:r>
              <a:rPr dirty="0" err="1">
                <a:solidFill>
                  <a:srgbClr val="FF0000"/>
                </a:solidFill>
                <a:latin typeface="Aptos"/>
              </a:rPr>
              <a:t>Почему</a:t>
            </a:r>
            <a:r>
              <a:rPr dirty="0">
                <a:solidFill>
                  <a:srgbClr val="FF0000"/>
                </a:solidFill>
                <a:latin typeface="Aptos"/>
              </a:rPr>
              <a:t> </a:t>
            </a:r>
            <a:r>
              <a:rPr dirty="0" err="1">
                <a:solidFill>
                  <a:srgbClr val="FF0000"/>
                </a:solidFill>
                <a:latin typeface="Aptos"/>
              </a:rPr>
              <a:t>формальный</a:t>
            </a:r>
            <a:r>
              <a:rPr dirty="0">
                <a:solidFill>
                  <a:srgbClr val="FF0000"/>
                </a:solidFill>
                <a:latin typeface="Aptos"/>
              </a:rPr>
              <a:t> </a:t>
            </a:r>
            <a:r>
              <a:rPr dirty="0" err="1">
                <a:solidFill>
                  <a:srgbClr val="FF0000"/>
                </a:solidFill>
                <a:latin typeface="Aptos"/>
              </a:rPr>
              <a:t>подход</a:t>
            </a:r>
            <a:r>
              <a:rPr dirty="0">
                <a:solidFill>
                  <a:srgbClr val="FF0000"/>
                </a:solidFill>
                <a:latin typeface="Aptos"/>
              </a:rPr>
              <a:t> </a:t>
            </a:r>
            <a:r>
              <a:rPr dirty="0" err="1">
                <a:solidFill>
                  <a:srgbClr val="FF0000"/>
                </a:solidFill>
                <a:latin typeface="Aptos"/>
              </a:rPr>
              <a:t>не</a:t>
            </a:r>
            <a:r>
              <a:rPr dirty="0">
                <a:solidFill>
                  <a:srgbClr val="FF0000"/>
                </a:solidFill>
                <a:latin typeface="Aptos"/>
              </a:rPr>
              <a:t> </a:t>
            </a:r>
            <a:r>
              <a:rPr dirty="0" err="1">
                <a:solidFill>
                  <a:srgbClr val="FF0000"/>
                </a:solidFill>
                <a:latin typeface="Aptos"/>
              </a:rPr>
              <a:t>работает</a:t>
            </a:r>
            <a:endParaRPr dirty="0">
              <a:solidFill>
                <a:srgbClr val="FF0000"/>
              </a:solidFill>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640080" y="1481328"/>
            <a:ext cx="6903720" cy="4526280"/>
          </a:xfrm>
          <a:prstGeom prst="roundRect">
            <a:avLst>
              <a:gd name="adj" fmla="val 9615"/>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14400" y="1755648"/>
            <a:ext cx="6217920" cy="353943"/>
          </a:xfrm>
          <a:prstGeom prst="rect">
            <a:avLst/>
          </a:prstGeom>
          <a:noFill/>
        </p:spPr>
        <p:txBody>
          <a:bodyPr wrap="square" lIns="45720" rIns="45720" anchor="t">
            <a:spAutoFit/>
          </a:bodyPr>
          <a:lstStyle/>
          <a:p>
            <a:pPr algn="l">
              <a:defRPr sz="1700" b="1">
                <a:solidFill>
                  <a:srgbClr val="0F2A69"/>
                </a:solidFill>
                <a:latin typeface="Aptos"/>
              </a:defRPr>
            </a:pPr>
            <a:r>
              <a:rPr dirty="0">
                <a:solidFill>
                  <a:srgbClr val="143787"/>
                </a:solidFill>
                <a:latin typeface="Aptos"/>
              </a:rPr>
              <a:t>ГДЕ ВОЗНИКАЕТ ПРОБЛЕМА</a:t>
            </a:r>
            <a:r>
              <a:rPr lang="ru-RU" dirty="0">
                <a:solidFill>
                  <a:srgbClr val="143787"/>
                </a:solidFill>
              </a:rPr>
              <a:t>:</a:t>
            </a:r>
            <a:endParaRPr dirty="0">
              <a:solidFill>
                <a:srgbClr val="143787"/>
              </a:solidFill>
              <a:latin typeface="Aptos"/>
            </a:endParaRPr>
          </a:p>
        </p:txBody>
      </p:sp>
      <p:sp>
        <p:nvSpPr>
          <p:cNvPr id="32" name="TextBox 31"/>
          <p:cNvSpPr txBox="1"/>
          <p:nvPr/>
        </p:nvSpPr>
        <p:spPr>
          <a:xfrm>
            <a:off x="914400" y="2331720"/>
            <a:ext cx="6452558" cy="2810898"/>
          </a:xfrm>
          <a:prstGeom prst="rect">
            <a:avLst/>
          </a:prstGeom>
          <a:noFill/>
        </p:spPr>
        <p:txBody>
          <a:bodyPr wrap="square" lIns="18288" tIns="18288" rIns="18288" bIns="18288">
            <a:spAutoFit/>
          </a:bodyPr>
          <a:lstStyle/>
          <a:p>
            <a:pPr>
              <a:lnSpc>
                <a:spcPct val="150000"/>
              </a:lnSpc>
              <a:spcAft>
                <a:spcPts val="800"/>
              </a:spcAft>
              <a:buFont typeface="Wingdings" pitchFamily="2" charset="2"/>
              <a:buChar char="Ø"/>
              <a:defRPr sz="1300">
                <a:solidFill>
                  <a:srgbClr val="19315F"/>
                </a:solidFill>
                <a:latin typeface="Aptos"/>
              </a:defRPr>
            </a:pPr>
            <a:r>
              <a:rPr lang="ru-RU" dirty="0">
                <a:solidFill>
                  <a:srgbClr val="143787"/>
                </a:solidFill>
                <a:latin typeface="Aptos"/>
              </a:rPr>
              <a:t> Наличие множества систем оценки профессиональных рисков с формальным подходом, которые дают на выходе шаблоны.</a:t>
            </a:r>
          </a:p>
          <a:p>
            <a:pPr>
              <a:lnSpc>
                <a:spcPct val="150000"/>
              </a:lnSpc>
              <a:spcAft>
                <a:spcPts val="800"/>
              </a:spcAft>
              <a:buFont typeface="Wingdings" pitchFamily="2" charset="2"/>
              <a:buChar char="Ø"/>
              <a:defRPr sz="1300">
                <a:solidFill>
                  <a:srgbClr val="19315F"/>
                </a:solidFill>
                <a:latin typeface="Aptos"/>
              </a:defRPr>
            </a:pPr>
            <a:r>
              <a:rPr lang="ru-RU" dirty="0">
                <a:solidFill>
                  <a:srgbClr val="143787"/>
                </a:solidFill>
                <a:latin typeface="Aptos"/>
              </a:rPr>
              <a:t> Название должности часто не отражает специфику функционала работника в определенной сфере деятельности.</a:t>
            </a:r>
          </a:p>
          <a:p>
            <a:pPr>
              <a:lnSpc>
                <a:spcPct val="150000"/>
              </a:lnSpc>
              <a:spcAft>
                <a:spcPts val="800"/>
              </a:spcAft>
              <a:buFont typeface="Wingdings" pitchFamily="2" charset="2"/>
              <a:buChar char="Ø"/>
              <a:defRPr sz="1300">
                <a:solidFill>
                  <a:srgbClr val="19315F"/>
                </a:solidFill>
                <a:latin typeface="Aptos"/>
              </a:defRPr>
            </a:pPr>
            <a:r>
              <a:rPr lang="ru-RU" dirty="0">
                <a:solidFill>
                  <a:srgbClr val="143787"/>
                </a:solidFill>
                <a:latin typeface="Aptos"/>
              </a:rPr>
              <a:t> «Пустые» должностные инструкции, которые содержат только общие фразы.</a:t>
            </a:r>
          </a:p>
          <a:p>
            <a:pPr>
              <a:lnSpc>
                <a:spcPct val="150000"/>
              </a:lnSpc>
              <a:spcAft>
                <a:spcPts val="800"/>
              </a:spcAft>
              <a:buFont typeface="Wingdings" pitchFamily="2" charset="2"/>
              <a:buChar char="Ø"/>
              <a:defRPr sz="1300">
                <a:solidFill>
                  <a:srgbClr val="19315F"/>
                </a:solidFill>
                <a:latin typeface="Aptos"/>
              </a:defRPr>
            </a:pPr>
            <a:r>
              <a:rPr lang="ru-RU" dirty="0">
                <a:solidFill>
                  <a:srgbClr val="143787"/>
                </a:solidFill>
                <a:latin typeface="Aptos"/>
              </a:rPr>
              <a:t> Результаты СОУТ не несущие в себе никакой информации для проведения ОПР.</a:t>
            </a:r>
          </a:p>
          <a:p>
            <a:pPr>
              <a:lnSpc>
                <a:spcPct val="150000"/>
              </a:lnSpc>
              <a:spcAft>
                <a:spcPts val="800"/>
              </a:spcAft>
              <a:buFont typeface="Wingdings" pitchFamily="2" charset="2"/>
              <a:buChar char="Ø"/>
              <a:defRPr sz="1300">
                <a:solidFill>
                  <a:srgbClr val="19315F"/>
                </a:solidFill>
                <a:latin typeface="Aptos"/>
              </a:defRPr>
            </a:pPr>
            <a:r>
              <a:rPr lang="ru-RU" dirty="0">
                <a:solidFill>
                  <a:srgbClr val="143787"/>
                </a:solidFill>
                <a:latin typeface="Aptos"/>
              </a:rPr>
              <a:t> Учет особенностей выполняемой работы (сезонность, командировки, ночные смены и т.п.) и рабочих зон.</a:t>
            </a:r>
          </a:p>
        </p:txBody>
      </p:sp>
      <p:sp>
        <p:nvSpPr>
          <p:cNvPr id="33" name="Rounded Rectangle 32"/>
          <p:cNvSpPr/>
          <p:nvPr/>
        </p:nvSpPr>
        <p:spPr>
          <a:xfrm>
            <a:off x="7863840" y="1481328"/>
            <a:ext cx="3657600" cy="4526280"/>
          </a:xfrm>
          <a:prstGeom prst="roundRect">
            <a:avLst>
              <a:gd name="adj" fmla="val 8412"/>
            </a:avLst>
          </a:prstGeom>
          <a:solidFill>
            <a:srgbClr val="143787"/>
          </a:solidFill>
          <a:ln w="12700">
            <a:solidFill>
              <a:srgbClr val="143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183879" y="1847088"/>
            <a:ext cx="2971800" cy="338554"/>
          </a:xfrm>
          <a:prstGeom prst="rect">
            <a:avLst/>
          </a:prstGeom>
          <a:noFill/>
        </p:spPr>
        <p:txBody>
          <a:bodyPr wrap="square" lIns="45720" rIns="45720" anchor="t">
            <a:spAutoFit/>
          </a:bodyPr>
          <a:lstStyle/>
          <a:p>
            <a:pPr algn="ctr">
              <a:defRPr sz="1600" b="1">
                <a:solidFill>
                  <a:srgbClr val="FFFFFF"/>
                </a:solidFill>
                <a:latin typeface="Aptos"/>
              </a:defRPr>
            </a:pPr>
            <a:r>
              <a:rPr dirty="0" err="1">
                <a:solidFill>
                  <a:srgbClr val="00B0F0"/>
                </a:solidFill>
                <a:latin typeface="Aptos"/>
              </a:rPr>
              <a:t>Ключевой</a:t>
            </a:r>
            <a:r>
              <a:rPr dirty="0">
                <a:solidFill>
                  <a:srgbClr val="00B0F0"/>
                </a:solidFill>
                <a:latin typeface="Aptos"/>
              </a:rPr>
              <a:t> </a:t>
            </a:r>
            <a:r>
              <a:rPr dirty="0" err="1">
                <a:solidFill>
                  <a:srgbClr val="00B0F0"/>
                </a:solidFill>
                <a:latin typeface="Aptos"/>
              </a:rPr>
              <a:t>принцип</a:t>
            </a:r>
            <a:endParaRPr dirty="0">
              <a:solidFill>
                <a:srgbClr val="00B0F0"/>
              </a:solidFill>
              <a:latin typeface="Aptos"/>
            </a:endParaRPr>
          </a:p>
        </p:txBody>
      </p:sp>
      <p:sp>
        <p:nvSpPr>
          <p:cNvPr id="35" name="TextBox 34"/>
          <p:cNvSpPr txBox="1"/>
          <p:nvPr/>
        </p:nvSpPr>
        <p:spPr>
          <a:xfrm>
            <a:off x="8183878" y="2465636"/>
            <a:ext cx="3291841" cy="2246769"/>
          </a:xfrm>
          <a:prstGeom prst="rect">
            <a:avLst/>
          </a:prstGeom>
          <a:noFill/>
        </p:spPr>
        <p:txBody>
          <a:bodyPr wrap="square" lIns="45720" rIns="45720" anchor="ctr">
            <a:spAutoFit/>
          </a:bodyPr>
          <a:lstStyle/>
          <a:p>
            <a:pPr algn="ctr">
              <a:defRPr sz="2000" b="1">
                <a:solidFill>
                  <a:srgbClr val="FFFFFF"/>
                </a:solidFill>
                <a:latin typeface="Aptos"/>
              </a:defRPr>
            </a:pPr>
            <a:r>
              <a:rPr dirty="0" err="1">
                <a:latin typeface="Aptos"/>
              </a:rPr>
              <a:t>Риск</a:t>
            </a:r>
            <a:r>
              <a:rPr dirty="0">
                <a:latin typeface="Aptos"/>
              </a:rPr>
              <a:t> </a:t>
            </a:r>
            <a:r>
              <a:rPr dirty="0" err="1">
                <a:latin typeface="Aptos"/>
              </a:rPr>
              <a:t>оценивается</a:t>
            </a:r>
            <a:r>
              <a:rPr dirty="0">
                <a:latin typeface="Aptos"/>
              </a:rPr>
              <a:t> </a:t>
            </a:r>
            <a:endParaRPr lang="ru-RU" dirty="0"/>
          </a:p>
          <a:p>
            <a:pPr algn="ctr">
              <a:defRPr sz="2000" b="1">
                <a:solidFill>
                  <a:srgbClr val="FFFFFF"/>
                </a:solidFill>
                <a:latin typeface="Aptos"/>
              </a:defRPr>
            </a:pPr>
            <a:r>
              <a:rPr dirty="0" err="1">
                <a:latin typeface="Aptos"/>
              </a:rPr>
              <a:t>не</a:t>
            </a:r>
            <a:r>
              <a:rPr dirty="0">
                <a:latin typeface="Aptos"/>
              </a:rPr>
              <a:t> «</a:t>
            </a:r>
            <a:r>
              <a:rPr dirty="0" err="1">
                <a:latin typeface="Aptos"/>
              </a:rPr>
              <a:t>по</a:t>
            </a:r>
            <a:r>
              <a:rPr dirty="0">
                <a:latin typeface="Aptos"/>
              </a:rPr>
              <a:t> </a:t>
            </a:r>
            <a:r>
              <a:rPr dirty="0" err="1">
                <a:latin typeface="Aptos"/>
              </a:rPr>
              <a:t>названию</a:t>
            </a:r>
            <a:r>
              <a:rPr dirty="0">
                <a:latin typeface="Aptos"/>
              </a:rPr>
              <a:t> </a:t>
            </a:r>
            <a:r>
              <a:rPr dirty="0" err="1">
                <a:latin typeface="Aptos"/>
              </a:rPr>
              <a:t>должности</a:t>
            </a:r>
            <a:r>
              <a:rPr dirty="0">
                <a:latin typeface="Aptos"/>
              </a:rPr>
              <a:t>», </a:t>
            </a:r>
            <a:endParaRPr lang="ru-RU" dirty="0"/>
          </a:p>
          <a:p>
            <a:pPr algn="ctr">
              <a:defRPr sz="2000" b="1">
                <a:solidFill>
                  <a:srgbClr val="FFFFFF"/>
                </a:solidFill>
                <a:latin typeface="Aptos"/>
              </a:defRPr>
            </a:pPr>
            <a:r>
              <a:rPr dirty="0">
                <a:latin typeface="Aptos"/>
              </a:rPr>
              <a:t>а с </a:t>
            </a:r>
            <a:r>
              <a:rPr dirty="0" err="1">
                <a:latin typeface="Aptos"/>
              </a:rPr>
              <a:t>учётом</a:t>
            </a:r>
            <a:r>
              <a:rPr dirty="0">
                <a:latin typeface="Aptos"/>
              </a:rPr>
              <a:t> </a:t>
            </a:r>
            <a:endParaRPr lang="ru-RU" dirty="0"/>
          </a:p>
          <a:p>
            <a:pPr algn="ctr">
              <a:defRPr sz="2000" b="1">
                <a:solidFill>
                  <a:srgbClr val="FFFFFF"/>
                </a:solidFill>
                <a:latin typeface="Aptos"/>
              </a:defRPr>
            </a:pPr>
            <a:r>
              <a:rPr dirty="0" err="1">
                <a:solidFill>
                  <a:schemeClr val="accent6"/>
                </a:solidFill>
                <a:latin typeface="Aptos"/>
              </a:rPr>
              <a:t>реального</a:t>
            </a:r>
            <a:r>
              <a:rPr dirty="0">
                <a:solidFill>
                  <a:schemeClr val="accent6"/>
                </a:solidFill>
                <a:latin typeface="Aptos"/>
              </a:rPr>
              <a:t> </a:t>
            </a:r>
            <a:r>
              <a:rPr dirty="0" err="1">
                <a:solidFill>
                  <a:schemeClr val="accent6"/>
                </a:solidFill>
                <a:latin typeface="Aptos"/>
              </a:rPr>
              <a:t>функционала</a:t>
            </a:r>
            <a:r>
              <a:rPr dirty="0">
                <a:solidFill>
                  <a:schemeClr val="accent6"/>
                </a:solidFill>
                <a:latin typeface="Aptos"/>
              </a:rPr>
              <a:t> </a:t>
            </a:r>
            <a:endParaRPr lang="ru-RU" dirty="0">
              <a:solidFill>
                <a:schemeClr val="accent6"/>
              </a:solidFill>
            </a:endParaRPr>
          </a:p>
          <a:p>
            <a:pPr algn="ctr">
              <a:defRPr sz="2000" b="1">
                <a:solidFill>
                  <a:srgbClr val="FFFFFF"/>
                </a:solidFill>
                <a:latin typeface="Aptos"/>
              </a:defRPr>
            </a:pPr>
            <a:r>
              <a:rPr dirty="0">
                <a:solidFill>
                  <a:schemeClr val="accent6"/>
                </a:solidFill>
                <a:latin typeface="Aptos"/>
              </a:rPr>
              <a:t>и </a:t>
            </a:r>
            <a:r>
              <a:rPr dirty="0" err="1">
                <a:solidFill>
                  <a:schemeClr val="accent6"/>
                </a:solidFill>
                <a:latin typeface="Aptos"/>
              </a:rPr>
              <a:t>условий</a:t>
            </a:r>
            <a:r>
              <a:rPr dirty="0">
                <a:solidFill>
                  <a:schemeClr val="accent6"/>
                </a:solidFill>
                <a:latin typeface="Aptos"/>
              </a:rPr>
              <a:t> </a:t>
            </a:r>
            <a:r>
              <a:rPr dirty="0" err="1">
                <a:solidFill>
                  <a:schemeClr val="accent6"/>
                </a:solidFill>
                <a:latin typeface="Aptos"/>
              </a:rPr>
              <a:t>выполнения</a:t>
            </a:r>
            <a:r>
              <a:rPr dirty="0">
                <a:solidFill>
                  <a:schemeClr val="accent6"/>
                </a:solidFill>
                <a:latin typeface="Aptos"/>
              </a:rPr>
              <a:t> </a:t>
            </a:r>
            <a:r>
              <a:rPr dirty="0" err="1">
                <a:solidFill>
                  <a:schemeClr val="accent6"/>
                </a:solidFill>
                <a:latin typeface="Aptos"/>
              </a:rPr>
              <a:t>работ</a:t>
            </a:r>
            <a:r>
              <a:rPr dirty="0">
                <a:solidFill>
                  <a:schemeClr val="accent6"/>
                </a:solidFill>
                <a:latin typeface="Aptos"/>
              </a:rPr>
              <a:t>.</a:t>
            </a:r>
          </a:p>
        </p:txBody>
      </p:sp>
      <p:sp>
        <p:nvSpPr>
          <p:cNvPr id="36" name="Rounded Rectangle 35"/>
          <p:cNvSpPr/>
          <p:nvPr/>
        </p:nvSpPr>
        <p:spPr>
          <a:xfrm>
            <a:off x="8549640" y="5166360"/>
            <a:ext cx="2286000" cy="365760"/>
          </a:xfrm>
          <a:prstGeom prst="roundRect">
            <a:avLst>
              <a:gd name="adj" fmla="val 50000"/>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sz="1000" dirty="0">
                <a:solidFill>
                  <a:srgbClr val="143787"/>
                </a:solidFill>
                <a:latin typeface="Aptos"/>
              </a:rPr>
              <a:t>СПЕЦИФИКА ОРГАНИЗАЦИИ</a:t>
            </a:r>
          </a:p>
        </p:txBody>
      </p:sp>
      <p:pic>
        <p:nvPicPr>
          <p:cNvPr id="37"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sp>
        <p:nvSpPr>
          <p:cNvPr id="39" name="Выгнутая вправо стрелка 38"/>
          <p:cNvSpPr/>
          <p:nvPr/>
        </p:nvSpPr>
        <p:spPr>
          <a:xfrm>
            <a:off x="10783020" y="1969187"/>
            <a:ext cx="327804" cy="496449"/>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solidFill>
                <a:schemeClr val="tx1"/>
              </a:solidFill>
            </a:endParaRPr>
          </a:p>
        </p:txBody>
      </p:sp>
      <p:grpSp>
        <p:nvGrpSpPr>
          <p:cNvPr id="41" name="Группа 40"/>
          <p:cNvGrpSpPr/>
          <p:nvPr/>
        </p:nvGrpSpPr>
        <p:grpSpPr>
          <a:xfrm>
            <a:off x="1508760" y="6263640"/>
            <a:ext cx="10835640" cy="502920"/>
            <a:chOff x="1508760" y="6263640"/>
            <a:chExt cx="10835640" cy="502920"/>
          </a:xfrm>
        </p:grpSpPr>
        <p:sp>
          <p:nvSpPr>
            <p:cNvPr id="42"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11550180" y="6473952"/>
              <a:ext cx="245580" cy="223138"/>
            </a:xfrm>
            <a:prstGeom prst="rect">
              <a:avLst/>
            </a:prstGeom>
            <a:noFill/>
          </p:spPr>
          <p:txBody>
            <a:bodyPr wrap="none">
              <a:spAutoFit/>
            </a:bodyPr>
            <a:lstStyle/>
            <a:p>
              <a:pPr algn="r">
                <a:defRPr sz="850">
                  <a:solidFill>
                    <a:srgbClr val="657797"/>
                  </a:solidFill>
                  <a:latin typeface="Aptos"/>
                </a:defRPr>
              </a:pPr>
              <a:r>
                <a:rPr lang="ru-RU" dirty="0">
                  <a:latin typeface="Aptos"/>
                </a:rPr>
                <a:t>8</a:t>
              </a:r>
              <a:endParaRPr dirty="0">
                <a:latin typeface="Aptos"/>
              </a:endParaRPr>
            </a:p>
          </p:txBody>
        </p:sp>
        <p:sp>
          <p:nvSpPr>
            <p:cNvPr id="44" name="TextBox 43"/>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14974"/>
            <a:ext cx="5919826" cy="707886"/>
          </a:xfrm>
          <a:prstGeom prst="rect">
            <a:avLst/>
          </a:prstGeom>
          <a:noFill/>
        </p:spPr>
        <p:txBody>
          <a:bodyPr wrap="none">
            <a:spAutoFit/>
          </a:bodyPr>
          <a:lstStyle/>
          <a:p>
            <a:pPr>
              <a:defRPr sz="2700" b="1">
                <a:solidFill>
                  <a:srgbClr val="0F2A69"/>
                </a:solidFill>
                <a:latin typeface="Aptos Display"/>
              </a:defRPr>
            </a:pPr>
            <a:r>
              <a:rPr lang="ru-RU" sz="2000" dirty="0">
                <a:solidFill>
                  <a:srgbClr val="143787"/>
                </a:solidFill>
              </a:rPr>
              <a:t>СЛОЖНОСТИ ПРОЦЕССА ИДЕНТИФИКАЦИИ </a:t>
            </a:r>
          </a:p>
          <a:p>
            <a:pPr>
              <a:defRPr sz="2700" b="1">
                <a:solidFill>
                  <a:srgbClr val="0F2A69"/>
                </a:solidFill>
                <a:latin typeface="Aptos Display"/>
              </a:defRPr>
            </a:pPr>
            <a:r>
              <a:rPr lang="ru-RU" sz="2000" dirty="0">
                <a:solidFill>
                  <a:srgbClr val="143787"/>
                </a:solidFill>
              </a:rPr>
              <a:t>И ОЦЕНКИ ПРОФЕССИОНАЛЬНЫХ РИСКОВ</a:t>
            </a:r>
          </a:p>
        </p:txBody>
      </p:sp>
      <p:sp>
        <p:nvSpPr>
          <p:cNvPr id="27" name="TextBox 26"/>
          <p:cNvSpPr txBox="1"/>
          <p:nvPr/>
        </p:nvSpPr>
        <p:spPr>
          <a:xfrm>
            <a:off x="1527048" y="841248"/>
            <a:ext cx="3738524" cy="269304"/>
          </a:xfrm>
          <a:prstGeom prst="rect">
            <a:avLst/>
          </a:prstGeom>
          <a:noFill/>
        </p:spPr>
        <p:txBody>
          <a:bodyPr wrap="none">
            <a:spAutoFit/>
          </a:bodyPr>
          <a:lstStyle/>
          <a:p>
            <a:pPr>
              <a:defRPr sz="1150">
                <a:solidFill>
                  <a:srgbClr val="657797"/>
                </a:solidFill>
                <a:latin typeface="Aptos"/>
              </a:defRPr>
            </a:pPr>
            <a:r>
              <a:rPr b="1" dirty="0" err="1">
                <a:solidFill>
                  <a:srgbClr val="FF0000"/>
                </a:solidFill>
                <a:latin typeface="Aptos"/>
              </a:rPr>
              <a:t>Последствия</a:t>
            </a:r>
            <a:r>
              <a:rPr b="1" dirty="0">
                <a:solidFill>
                  <a:srgbClr val="FF0000"/>
                </a:solidFill>
                <a:latin typeface="Aptos"/>
              </a:rPr>
              <a:t> </a:t>
            </a:r>
            <a:r>
              <a:rPr b="1" dirty="0" err="1">
                <a:solidFill>
                  <a:srgbClr val="FF0000"/>
                </a:solidFill>
                <a:latin typeface="Aptos"/>
              </a:rPr>
              <a:t>неадаптированных</a:t>
            </a:r>
            <a:r>
              <a:rPr b="1" dirty="0">
                <a:solidFill>
                  <a:srgbClr val="FF0000"/>
                </a:solidFill>
                <a:latin typeface="Aptos"/>
              </a:rPr>
              <a:t> </a:t>
            </a:r>
            <a:r>
              <a:rPr b="1" dirty="0" err="1">
                <a:solidFill>
                  <a:srgbClr val="FF0000"/>
                </a:solidFill>
                <a:latin typeface="Aptos"/>
              </a:rPr>
              <a:t>программ</a:t>
            </a:r>
            <a:r>
              <a:rPr b="1" dirty="0">
                <a:solidFill>
                  <a:srgbClr val="FF0000"/>
                </a:solidFill>
                <a:latin typeface="Aptos"/>
              </a:rPr>
              <a:t> ОПР</a:t>
            </a: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640080" y="1481328"/>
            <a:ext cx="10972800" cy="822960"/>
          </a:xfrm>
          <a:prstGeom prst="roundRect">
            <a:avLst/>
          </a:prstGeom>
          <a:solidFill>
            <a:srgbClr val="FDEDEA"/>
          </a:solidFill>
          <a:ln w="12700">
            <a:solidFill>
              <a:srgbClr val="F7C6B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14400" y="1682496"/>
            <a:ext cx="10424160" cy="553998"/>
          </a:xfrm>
          <a:prstGeom prst="rect">
            <a:avLst/>
          </a:prstGeom>
          <a:noFill/>
        </p:spPr>
        <p:txBody>
          <a:bodyPr wrap="square" lIns="45720" rIns="45720" anchor="t">
            <a:spAutoFit/>
          </a:bodyPr>
          <a:lstStyle/>
          <a:p>
            <a:pPr algn="ctr">
              <a:defRPr sz="1500" b="1">
                <a:solidFill>
                  <a:srgbClr val="EF4C3D"/>
                </a:solidFill>
                <a:latin typeface="Aptos"/>
              </a:defRPr>
            </a:pPr>
            <a:r>
              <a:rPr lang="ru-RU" dirty="0">
                <a:latin typeface="Aptos"/>
              </a:rPr>
              <a:t>Предлагаемые программы ОПР не адаптированы</a:t>
            </a:r>
            <a:r>
              <a:rPr dirty="0">
                <a:latin typeface="Aptos"/>
              </a:rPr>
              <a:t> </a:t>
            </a:r>
            <a:r>
              <a:rPr dirty="0" err="1">
                <a:latin typeface="Aptos"/>
              </a:rPr>
              <a:t>под</a:t>
            </a:r>
            <a:r>
              <a:rPr dirty="0">
                <a:latin typeface="Aptos"/>
              </a:rPr>
              <a:t> </a:t>
            </a:r>
            <a:r>
              <a:rPr dirty="0" err="1">
                <a:latin typeface="Aptos"/>
              </a:rPr>
              <a:t>специфику</a:t>
            </a:r>
            <a:r>
              <a:rPr dirty="0">
                <a:latin typeface="Aptos"/>
              </a:rPr>
              <a:t> </a:t>
            </a:r>
            <a:r>
              <a:rPr lang="ru-RU" dirty="0">
                <a:latin typeface="Aptos"/>
              </a:rPr>
              <a:t>конкретной </a:t>
            </a:r>
            <a:r>
              <a:rPr dirty="0" err="1">
                <a:latin typeface="Aptos"/>
              </a:rPr>
              <a:t>организации</a:t>
            </a:r>
            <a:r>
              <a:rPr dirty="0">
                <a:latin typeface="Aptos"/>
              </a:rPr>
              <a:t> </a:t>
            </a:r>
            <a:r>
              <a:rPr dirty="0" err="1">
                <a:latin typeface="Aptos"/>
              </a:rPr>
              <a:t>программы</a:t>
            </a:r>
            <a:r>
              <a:rPr lang="ru-RU" dirty="0">
                <a:latin typeface="Aptos"/>
              </a:rPr>
              <a:t>,</a:t>
            </a:r>
            <a:r>
              <a:rPr dirty="0">
                <a:latin typeface="Aptos"/>
              </a:rPr>
              <a:t> </a:t>
            </a:r>
            <a:r>
              <a:rPr dirty="0" err="1">
                <a:latin typeface="Aptos"/>
              </a:rPr>
              <a:t>дают</a:t>
            </a:r>
            <a:r>
              <a:rPr dirty="0">
                <a:latin typeface="Aptos"/>
              </a:rPr>
              <a:t> </a:t>
            </a:r>
            <a:r>
              <a:rPr dirty="0" err="1">
                <a:latin typeface="Aptos"/>
              </a:rPr>
              <a:t>формальные</a:t>
            </a:r>
            <a:r>
              <a:rPr dirty="0">
                <a:latin typeface="Aptos"/>
              </a:rPr>
              <a:t> </a:t>
            </a:r>
            <a:r>
              <a:rPr dirty="0" err="1">
                <a:latin typeface="Aptos"/>
              </a:rPr>
              <a:t>результаты</a:t>
            </a:r>
            <a:r>
              <a:rPr lang="ru-RU" dirty="0">
                <a:latin typeface="Aptos"/>
              </a:rPr>
              <a:t> </a:t>
            </a:r>
            <a:r>
              <a:rPr dirty="0">
                <a:latin typeface="Aptos"/>
              </a:rPr>
              <a:t>и </a:t>
            </a:r>
            <a:r>
              <a:rPr dirty="0" err="1">
                <a:latin typeface="Aptos"/>
              </a:rPr>
              <a:t>создают</a:t>
            </a:r>
            <a:r>
              <a:rPr dirty="0">
                <a:latin typeface="Aptos"/>
              </a:rPr>
              <a:t> </a:t>
            </a:r>
            <a:r>
              <a:rPr dirty="0" err="1">
                <a:latin typeface="Aptos"/>
              </a:rPr>
              <a:t>серьёзные</a:t>
            </a:r>
            <a:r>
              <a:rPr dirty="0">
                <a:latin typeface="Aptos"/>
              </a:rPr>
              <a:t> </a:t>
            </a:r>
            <a:r>
              <a:rPr dirty="0" err="1">
                <a:latin typeface="Aptos"/>
              </a:rPr>
              <a:t>проблемы</a:t>
            </a:r>
            <a:r>
              <a:rPr dirty="0">
                <a:latin typeface="Aptos"/>
              </a:rPr>
              <a:t>.</a:t>
            </a:r>
          </a:p>
        </p:txBody>
      </p:sp>
      <p:sp>
        <p:nvSpPr>
          <p:cNvPr id="32" name="Rounded Rectangle 31"/>
          <p:cNvSpPr/>
          <p:nvPr/>
        </p:nvSpPr>
        <p:spPr>
          <a:xfrm>
            <a:off x="1005840" y="2606040"/>
            <a:ext cx="1014984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p:cNvSpPr/>
          <p:nvPr/>
        </p:nvSpPr>
        <p:spPr>
          <a:xfrm>
            <a:off x="1170432" y="2688336"/>
            <a:ext cx="411480" cy="292608"/>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a:defRPr>
            </a:pPr>
            <a:r>
              <a:rPr dirty="0">
                <a:latin typeface="Aptos"/>
              </a:rPr>
              <a:t>1</a:t>
            </a:r>
          </a:p>
        </p:txBody>
      </p:sp>
      <p:sp>
        <p:nvSpPr>
          <p:cNvPr id="34" name="TextBox 33"/>
          <p:cNvSpPr txBox="1"/>
          <p:nvPr/>
        </p:nvSpPr>
        <p:spPr>
          <a:xfrm>
            <a:off x="1737360" y="2679192"/>
            <a:ext cx="9052560" cy="281616"/>
          </a:xfrm>
          <a:prstGeom prst="rect">
            <a:avLst/>
          </a:prstGeom>
          <a:noFill/>
        </p:spPr>
        <p:txBody>
          <a:bodyPr wrap="square" lIns="45720" rIns="45720" anchor="t">
            <a:spAutoFit/>
          </a:bodyPr>
          <a:lstStyle/>
          <a:p>
            <a:pPr algn="l">
              <a:defRPr sz="1230" b="1">
                <a:solidFill>
                  <a:srgbClr val="19315F"/>
                </a:solidFill>
                <a:latin typeface="Aptos"/>
              </a:defRPr>
            </a:pPr>
            <a:r>
              <a:rPr dirty="0" err="1">
                <a:latin typeface="Aptos"/>
              </a:rPr>
              <a:t>Некорректность</a:t>
            </a:r>
            <a:r>
              <a:rPr dirty="0">
                <a:latin typeface="Aptos"/>
              </a:rPr>
              <a:t> </a:t>
            </a:r>
            <a:r>
              <a:rPr dirty="0" err="1">
                <a:latin typeface="Aptos"/>
              </a:rPr>
              <a:t>результатов</a:t>
            </a:r>
            <a:r>
              <a:rPr dirty="0">
                <a:latin typeface="Aptos"/>
              </a:rPr>
              <a:t> и </a:t>
            </a:r>
            <a:r>
              <a:rPr dirty="0" err="1">
                <a:latin typeface="Aptos"/>
              </a:rPr>
              <a:t>низкая</a:t>
            </a:r>
            <a:r>
              <a:rPr dirty="0">
                <a:latin typeface="Aptos"/>
              </a:rPr>
              <a:t> </a:t>
            </a:r>
            <a:r>
              <a:rPr dirty="0" err="1">
                <a:latin typeface="Aptos"/>
              </a:rPr>
              <a:t>достоверность</a:t>
            </a:r>
            <a:endParaRPr dirty="0">
              <a:latin typeface="Aptos"/>
            </a:endParaRPr>
          </a:p>
        </p:txBody>
      </p:sp>
      <p:sp>
        <p:nvSpPr>
          <p:cNvPr id="35" name="Rounded Rectangle 34"/>
          <p:cNvSpPr/>
          <p:nvPr/>
        </p:nvSpPr>
        <p:spPr>
          <a:xfrm>
            <a:off x="1005840" y="3246120"/>
            <a:ext cx="1014984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1170432" y="3328415"/>
            <a:ext cx="411480" cy="292608"/>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a:defRPr>
            </a:pPr>
            <a:r>
              <a:rPr dirty="0">
                <a:latin typeface="Aptos"/>
              </a:rPr>
              <a:t>2</a:t>
            </a:r>
          </a:p>
        </p:txBody>
      </p:sp>
      <p:sp>
        <p:nvSpPr>
          <p:cNvPr id="37" name="TextBox 36"/>
          <p:cNvSpPr txBox="1"/>
          <p:nvPr/>
        </p:nvSpPr>
        <p:spPr>
          <a:xfrm>
            <a:off x="1737360" y="3319272"/>
            <a:ext cx="9052560" cy="281616"/>
          </a:xfrm>
          <a:prstGeom prst="rect">
            <a:avLst/>
          </a:prstGeom>
          <a:noFill/>
        </p:spPr>
        <p:txBody>
          <a:bodyPr wrap="square" lIns="45720" rIns="45720" anchor="t">
            <a:spAutoFit/>
          </a:bodyPr>
          <a:lstStyle/>
          <a:p>
            <a:pPr algn="l">
              <a:defRPr sz="1230" b="1">
                <a:solidFill>
                  <a:srgbClr val="19315F"/>
                </a:solidFill>
                <a:latin typeface="Aptos"/>
              </a:defRPr>
            </a:pPr>
            <a:r>
              <a:rPr dirty="0" err="1">
                <a:latin typeface="Aptos"/>
              </a:rPr>
              <a:t>Неэффективность</a:t>
            </a:r>
            <a:r>
              <a:rPr dirty="0">
                <a:latin typeface="Aptos"/>
              </a:rPr>
              <a:t> </a:t>
            </a:r>
            <a:r>
              <a:rPr dirty="0" err="1">
                <a:latin typeface="Aptos"/>
              </a:rPr>
              <a:t>мер</a:t>
            </a:r>
            <a:r>
              <a:rPr dirty="0">
                <a:latin typeface="Aptos"/>
              </a:rPr>
              <a:t> </a:t>
            </a:r>
            <a:r>
              <a:rPr dirty="0" err="1">
                <a:latin typeface="Aptos"/>
              </a:rPr>
              <a:t>управления</a:t>
            </a:r>
            <a:endParaRPr dirty="0">
              <a:latin typeface="Aptos"/>
            </a:endParaRPr>
          </a:p>
        </p:txBody>
      </p:sp>
      <p:sp>
        <p:nvSpPr>
          <p:cNvPr id="38" name="Rounded Rectangle 37"/>
          <p:cNvSpPr/>
          <p:nvPr/>
        </p:nvSpPr>
        <p:spPr>
          <a:xfrm>
            <a:off x="1005840" y="3886200"/>
            <a:ext cx="1014984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ounded Rectangle 38"/>
          <p:cNvSpPr/>
          <p:nvPr/>
        </p:nvSpPr>
        <p:spPr>
          <a:xfrm>
            <a:off x="1170432" y="3968496"/>
            <a:ext cx="411480" cy="292608"/>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a:defRPr>
            </a:pPr>
            <a:r>
              <a:rPr dirty="0">
                <a:latin typeface="Aptos"/>
              </a:rPr>
              <a:t>3</a:t>
            </a:r>
          </a:p>
        </p:txBody>
      </p:sp>
      <p:sp>
        <p:nvSpPr>
          <p:cNvPr id="40" name="TextBox 39"/>
          <p:cNvSpPr txBox="1"/>
          <p:nvPr/>
        </p:nvSpPr>
        <p:spPr>
          <a:xfrm>
            <a:off x="1737360" y="3959352"/>
            <a:ext cx="9052560" cy="281616"/>
          </a:xfrm>
          <a:prstGeom prst="rect">
            <a:avLst/>
          </a:prstGeom>
          <a:noFill/>
        </p:spPr>
        <p:txBody>
          <a:bodyPr wrap="square" lIns="45720" rIns="45720" anchor="t">
            <a:spAutoFit/>
          </a:bodyPr>
          <a:lstStyle/>
          <a:p>
            <a:pPr algn="l">
              <a:defRPr sz="1230" b="1">
                <a:solidFill>
                  <a:srgbClr val="19315F"/>
                </a:solidFill>
                <a:latin typeface="Aptos"/>
              </a:defRPr>
            </a:pPr>
            <a:r>
              <a:rPr dirty="0" err="1">
                <a:latin typeface="Aptos"/>
              </a:rPr>
              <a:t>Неконтролируемый</a:t>
            </a:r>
            <a:r>
              <a:rPr dirty="0">
                <a:latin typeface="Aptos"/>
              </a:rPr>
              <a:t> </a:t>
            </a:r>
            <a:r>
              <a:rPr dirty="0" err="1">
                <a:latin typeface="Aptos"/>
              </a:rPr>
              <a:t>рост</a:t>
            </a:r>
            <a:r>
              <a:rPr dirty="0">
                <a:latin typeface="Aptos"/>
              </a:rPr>
              <a:t> </a:t>
            </a:r>
            <a:r>
              <a:rPr dirty="0" err="1">
                <a:latin typeface="Aptos"/>
              </a:rPr>
              <a:t>травматизма</a:t>
            </a:r>
            <a:r>
              <a:rPr dirty="0">
                <a:latin typeface="Aptos"/>
              </a:rPr>
              <a:t> и </a:t>
            </a:r>
            <a:r>
              <a:rPr dirty="0" err="1">
                <a:latin typeface="Aptos"/>
              </a:rPr>
              <a:t>профзаболеваний</a:t>
            </a:r>
            <a:endParaRPr dirty="0">
              <a:latin typeface="Aptos"/>
            </a:endParaRPr>
          </a:p>
        </p:txBody>
      </p:sp>
      <p:sp>
        <p:nvSpPr>
          <p:cNvPr id="41" name="Rounded Rectangle 40"/>
          <p:cNvSpPr/>
          <p:nvPr/>
        </p:nvSpPr>
        <p:spPr>
          <a:xfrm>
            <a:off x="1005840" y="4526279"/>
            <a:ext cx="1014984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ounded Rectangle 41"/>
          <p:cNvSpPr/>
          <p:nvPr/>
        </p:nvSpPr>
        <p:spPr>
          <a:xfrm>
            <a:off x="1170432" y="4608575"/>
            <a:ext cx="411480" cy="292608"/>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a:defRPr>
            </a:pPr>
            <a:r>
              <a:rPr dirty="0">
                <a:latin typeface="Aptos"/>
              </a:rPr>
              <a:t>4</a:t>
            </a:r>
          </a:p>
        </p:txBody>
      </p:sp>
      <p:sp>
        <p:nvSpPr>
          <p:cNvPr id="43" name="TextBox 42"/>
          <p:cNvSpPr txBox="1"/>
          <p:nvPr/>
        </p:nvSpPr>
        <p:spPr>
          <a:xfrm>
            <a:off x="1737360" y="4599431"/>
            <a:ext cx="9052560" cy="281616"/>
          </a:xfrm>
          <a:prstGeom prst="rect">
            <a:avLst/>
          </a:prstGeom>
          <a:noFill/>
        </p:spPr>
        <p:txBody>
          <a:bodyPr wrap="square" lIns="45720" rIns="45720" anchor="t">
            <a:spAutoFit/>
          </a:bodyPr>
          <a:lstStyle/>
          <a:p>
            <a:pPr algn="l">
              <a:defRPr sz="1230" b="1">
                <a:solidFill>
                  <a:srgbClr val="19315F"/>
                </a:solidFill>
                <a:latin typeface="Aptos"/>
              </a:defRPr>
            </a:pPr>
            <a:r>
              <a:rPr dirty="0" err="1">
                <a:latin typeface="Aptos"/>
              </a:rPr>
              <a:t>Проблемы</a:t>
            </a:r>
            <a:r>
              <a:rPr dirty="0">
                <a:latin typeface="Aptos"/>
              </a:rPr>
              <a:t> </a:t>
            </a:r>
            <a:r>
              <a:rPr dirty="0" err="1">
                <a:latin typeface="Aptos"/>
              </a:rPr>
              <a:t>при</a:t>
            </a:r>
            <a:r>
              <a:rPr dirty="0">
                <a:latin typeface="Aptos"/>
              </a:rPr>
              <a:t> </a:t>
            </a:r>
            <a:r>
              <a:rPr dirty="0" err="1">
                <a:latin typeface="Aptos"/>
              </a:rPr>
              <a:t>проверках</a:t>
            </a:r>
            <a:r>
              <a:rPr dirty="0">
                <a:latin typeface="Aptos"/>
              </a:rPr>
              <a:t> </a:t>
            </a:r>
            <a:r>
              <a:rPr lang="ru-RU" sz="1000" dirty="0">
                <a:latin typeface="Aptos"/>
              </a:rPr>
              <a:t>(</a:t>
            </a:r>
            <a:r>
              <a:rPr sz="1000" dirty="0" err="1">
                <a:latin typeface="Aptos"/>
              </a:rPr>
              <a:t>трудов</a:t>
            </a:r>
            <a:r>
              <a:rPr lang="ru-RU" sz="1000" dirty="0" err="1">
                <a:latin typeface="Aptos"/>
              </a:rPr>
              <a:t>ая</a:t>
            </a:r>
            <a:r>
              <a:rPr sz="1000" dirty="0">
                <a:latin typeface="Aptos"/>
              </a:rPr>
              <a:t> </a:t>
            </a:r>
            <a:r>
              <a:rPr sz="1000" dirty="0" err="1">
                <a:latin typeface="Aptos"/>
              </a:rPr>
              <a:t>инспекци</a:t>
            </a:r>
            <a:r>
              <a:rPr lang="ru-RU" sz="1000" dirty="0">
                <a:latin typeface="Aptos"/>
              </a:rPr>
              <a:t>я может выявить формальность документов, организация получит штрафы)</a:t>
            </a:r>
            <a:endParaRPr sz="1000" dirty="0">
              <a:latin typeface="Aptos"/>
            </a:endParaRPr>
          </a:p>
        </p:txBody>
      </p:sp>
      <p:sp>
        <p:nvSpPr>
          <p:cNvPr id="44" name="Rounded Rectangle 43"/>
          <p:cNvSpPr/>
          <p:nvPr/>
        </p:nvSpPr>
        <p:spPr>
          <a:xfrm>
            <a:off x="1005840" y="5166360"/>
            <a:ext cx="1014984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ounded Rectangle 44"/>
          <p:cNvSpPr/>
          <p:nvPr/>
        </p:nvSpPr>
        <p:spPr>
          <a:xfrm>
            <a:off x="1170432" y="5248656"/>
            <a:ext cx="411480" cy="292608"/>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a:defRPr>
            </a:pPr>
            <a:r>
              <a:rPr dirty="0">
                <a:latin typeface="Aptos"/>
              </a:rPr>
              <a:t>5</a:t>
            </a:r>
          </a:p>
        </p:txBody>
      </p:sp>
      <p:sp>
        <p:nvSpPr>
          <p:cNvPr id="46" name="TextBox 45"/>
          <p:cNvSpPr txBox="1"/>
          <p:nvPr/>
        </p:nvSpPr>
        <p:spPr>
          <a:xfrm>
            <a:off x="1737360" y="5239512"/>
            <a:ext cx="9052560" cy="281616"/>
          </a:xfrm>
          <a:prstGeom prst="rect">
            <a:avLst/>
          </a:prstGeom>
          <a:noFill/>
        </p:spPr>
        <p:txBody>
          <a:bodyPr wrap="square" lIns="45720" rIns="45720" anchor="t">
            <a:spAutoFit/>
          </a:bodyPr>
          <a:lstStyle/>
          <a:p>
            <a:pPr algn="l">
              <a:defRPr sz="1230" b="1">
                <a:solidFill>
                  <a:srgbClr val="19315F"/>
                </a:solidFill>
                <a:latin typeface="Aptos"/>
              </a:defRPr>
            </a:pPr>
            <a:r>
              <a:rPr dirty="0" err="1">
                <a:latin typeface="Aptos"/>
              </a:rPr>
              <a:t>Потеря</a:t>
            </a:r>
            <a:r>
              <a:rPr dirty="0">
                <a:latin typeface="Aptos"/>
              </a:rPr>
              <a:t> </a:t>
            </a:r>
            <a:r>
              <a:rPr dirty="0" err="1">
                <a:latin typeface="Aptos"/>
              </a:rPr>
              <a:t>доверия</a:t>
            </a:r>
            <a:r>
              <a:rPr dirty="0">
                <a:latin typeface="Aptos"/>
              </a:rPr>
              <a:t> </a:t>
            </a:r>
            <a:r>
              <a:rPr dirty="0" err="1">
                <a:latin typeface="Aptos"/>
              </a:rPr>
              <a:t>сотрудников</a:t>
            </a:r>
            <a:endParaRPr dirty="0">
              <a:latin typeface="Aptos"/>
            </a:endParaRPr>
          </a:p>
        </p:txBody>
      </p:sp>
      <p:pic>
        <p:nvPicPr>
          <p:cNvPr id="47"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48" name="Группа 47"/>
          <p:cNvGrpSpPr/>
          <p:nvPr/>
        </p:nvGrpSpPr>
        <p:grpSpPr>
          <a:xfrm>
            <a:off x="1508760" y="6263640"/>
            <a:ext cx="10835640" cy="502920"/>
            <a:chOff x="1508760" y="6263640"/>
            <a:chExt cx="10835640" cy="502920"/>
          </a:xfrm>
        </p:grpSpPr>
        <p:sp>
          <p:nvSpPr>
            <p:cNvPr id="49"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11550180" y="6473952"/>
              <a:ext cx="245580" cy="223138"/>
            </a:xfrm>
            <a:prstGeom prst="rect">
              <a:avLst/>
            </a:prstGeom>
            <a:noFill/>
          </p:spPr>
          <p:txBody>
            <a:bodyPr wrap="none">
              <a:spAutoFit/>
            </a:bodyPr>
            <a:lstStyle/>
            <a:p>
              <a:pPr algn="r">
                <a:defRPr sz="850">
                  <a:solidFill>
                    <a:srgbClr val="657797"/>
                  </a:solidFill>
                  <a:latin typeface="Aptos"/>
                </a:defRPr>
              </a:pPr>
              <a:r>
                <a:rPr lang="ru-RU" dirty="0">
                  <a:latin typeface="Aptos"/>
                </a:rPr>
                <a:t>9</a:t>
              </a:r>
              <a:endParaRPr dirty="0">
                <a:latin typeface="Aptos"/>
              </a:endParaRPr>
            </a:p>
          </p:txBody>
        </p:sp>
        <p:sp>
          <p:nvSpPr>
            <p:cNvPr id="51" name="TextBox 50"/>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508760" y="308178"/>
            <a:ext cx="10497313" cy="344710"/>
          </a:xfrm>
          <a:prstGeom prst="rect">
            <a:avLst/>
          </a:prstGeom>
          <a:noFill/>
        </p:spPr>
        <p:txBody>
          <a:bodyPr wrap="square" lIns="36576" tIns="18288" rIns="36576" bIns="18288">
            <a:spAutoFit/>
          </a:bodyPr>
          <a:lstStyle/>
          <a:p>
            <a:pPr algn="l">
              <a:defRPr sz="2400" b="1">
                <a:solidFill>
                  <a:srgbClr val="143787"/>
                </a:solidFill>
                <a:latin typeface="Aptos"/>
              </a:defRPr>
            </a:pPr>
            <a:r>
              <a:rPr lang="ru-RU" sz="2000" dirty="0"/>
              <a:t>АВТОМАТИЗАЦИЯ ПРОЦЕССА ОПР НА ПРИМЕРЕ РАБОТЫ В СИСТЕМЕ ВРМ СОТ</a:t>
            </a:r>
          </a:p>
        </p:txBody>
      </p:sp>
      <p:sp>
        <p:nvSpPr>
          <p:cNvPr id="5" name="TextBox 4"/>
          <p:cNvSpPr txBox="1"/>
          <p:nvPr/>
        </p:nvSpPr>
        <p:spPr>
          <a:xfrm>
            <a:off x="1527048" y="768096"/>
            <a:ext cx="9509760" cy="320040"/>
          </a:xfrm>
          <a:prstGeom prst="rect">
            <a:avLst/>
          </a:prstGeom>
          <a:noFill/>
        </p:spPr>
        <p:txBody>
          <a:bodyPr wrap="square" lIns="36576" tIns="18288" rIns="36576" bIns="18288">
            <a:spAutoFit/>
          </a:bodyPr>
          <a:lstStyle/>
          <a:p>
            <a:pPr algn="l">
              <a:defRPr sz="1150" b="0">
                <a:solidFill>
                  <a:srgbClr val="657797"/>
                </a:solidFill>
                <a:latin typeface="Aptos"/>
              </a:defRPr>
            </a:pPr>
            <a:r>
              <a:rPr dirty="0" err="1"/>
              <a:t>Матрица</a:t>
            </a:r>
            <a:r>
              <a:rPr dirty="0"/>
              <a:t> 5×5 и </a:t>
            </a:r>
            <a:r>
              <a:rPr dirty="0" err="1"/>
              <a:t>последовательность</a:t>
            </a:r>
            <a:r>
              <a:rPr dirty="0"/>
              <a:t> </a:t>
            </a:r>
            <a:r>
              <a:rPr dirty="0" err="1"/>
              <a:t>определения</a:t>
            </a:r>
            <a:r>
              <a:rPr dirty="0"/>
              <a:t> </a:t>
            </a:r>
            <a:r>
              <a:rPr dirty="0" err="1"/>
              <a:t>уровня</a:t>
            </a:r>
            <a:r>
              <a:rPr dirty="0"/>
              <a:t> </a:t>
            </a:r>
            <a:r>
              <a:rPr dirty="0" err="1"/>
              <a:t>риска</a:t>
            </a:r>
            <a:endParaRPr dirty="0"/>
          </a:p>
        </p:txBody>
      </p:sp>
      <p:sp>
        <p:nvSpPr>
          <p:cNvPr id="6" name="Rectangle 5"/>
          <p:cNvSpPr/>
          <p:nvPr/>
        </p:nvSpPr>
        <p:spPr>
          <a:xfrm>
            <a:off x="1508760" y="1115568"/>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594360" y="1481328"/>
            <a:ext cx="4800600" cy="4526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868680" y="1929384"/>
            <a:ext cx="3246120" cy="347472"/>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t>МЕТОД ОПР</a:t>
            </a:r>
            <a:r>
              <a:rPr lang="ru-RU" dirty="0"/>
              <a:t> в программе ВРМ СОТ</a:t>
            </a:r>
            <a:endParaRPr dirty="0"/>
          </a:p>
        </p:txBody>
      </p:sp>
      <p:sp>
        <p:nvSpPr>
          <p:cNvPr id="9" name="TextBox 8"/>
          <p:cNvSpPr txBox="1"/>
          <p:nvPr/>
        </p:nvSpPr>
        <p:spPr>
          <a:xfrm>
            <a:off x="868680" y="2389414"/>
            <a:ext cx="4160520" cy="360099"/>
          </a:xfrm>
          <a:prstGeom prst="rect">
            <a:avLst/>
          </a:prstGeom>
          <a:noFill/>
        </p:spPr>
        <p:txBody>
          <a:bodyPr wrap="square" lIns="36576" tIns="18288" rIns="36576" bIns="18288">
            <a:spAutoFit/>
          </a:bodyPr>
          <a:lstStyle/>
          <a:p>
            <a:pPr algn="l">
              <a:defRPr sz="2100" b="1">
                <a:solidFill>
                  <a:srgbClr val="143787"/>
                </a:solidFill>
                <a:latin typeface="Aptos"/>
              </a:defRPr>
            </a:pPr>
            <a:r>
              <a:rPr dirty="0" err="1"/>
              <a:t>Матрица</a:t>
            </a:r>
            <a:r>
              <a:rPr dirty="0"/>
              <a:t> «5×5»</a:t>
            </a:r>
          </a:p>
        </p:txBody>
      </p:sp>
      <p:sp>
        <p:nvSpPr>
          <p:cNvPr id="10" name="TextBox 9"/>
          <p:cNvSpPr txBox="1"/>
          <p:nvPr/>
        </p:nvSpPr>
        <p:spPr>
          <a:xfrm>
            <a:off x="868680" y="2880360"/>
            <a:ext cx="4160520" cy="1097280"/>
          </a:xfrm>
          <a:prstGeom prst="rect">
            <a:avLst/>
          </a:prstGeom>
          <a:noFill/>
        </p:spPr>
        <p:txBody>
          <a:bodyPr wrap="square" lIns="36576" tIns="18288" rIns="36576" bIns="18288">
            <a:spAutoFit/>
          </a:bodyPr>
          <a:lstStyle/>
          <a:p>
            <a:pPr algn="l">
              <a:defRPr sz="1230" b="0">
                <a:solidFill>
                  <a:srgbClr val="19315F"/>
                </a:solidFill>
                <a:latin typeface="Aptos"/>
              </a:defRPr>
            </a:pPr>
            <a:r>
              <a:t>В программе используется метод оценки профессиональных рисков на основе Матрицы «5×5», рекомендуемой Приказом Минтруда России от 28.12.2021 № 926 (Приложение № 15).</a:t>
            </a:r>
          </a:p>
        </p:txBody>
      </p:sp>
      <p:sp>
        <p:nvSpPr>
          <p:cNvPr id="11" name="Rectangle 10"/>
          <p:cNvSpPr/>
          <p:nvPr/>
        </p:nvSpPr>
        <p:spPr>
          <a:xfrm>
            <a:off x="1005840" y="4160520"/>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1</a:t>
            </a:r>
          </a:p>
        </p:txBody>
      </p:sp>
      <p:sp>
        <p:nvSpPr>
          <p:cNvPr id="12" name="Rectangle 11"/>
          <p:cNvSpPr/>
          <p:nvPr/>
        </p:nvSpPr>
        <p:spPr>
          <a:xfrm>
            <a:off x="1581912" y="4160520"/>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2</a:t>
            </a:r>
          </a:p>
        </p:txBody>
      </p:sp>
      <p:sp>
        <p:nvSpPr>
          <p:cNvPr id="13" name="Rectangle 12"/>
          <p:cNvSpPr/>
          <p:nvPr/>
        </p:nvSpPr>
        <p:spPr>
          <a:xfrm>
            <a:off x="2157984" y="4160520"/>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3</a:t>
            </a:r>
          </a:p>
        </p:txBody>
      </p:sp>
      <p:sp>
        <p:nvSpPr>
          <p:cNvPr id="14" name="Rectangle 13"/>
          <p:cNvSpPr/>
          <p:nvPr/>
        </p:nvSpPr>
        <p:spPr>
          <a:xfrm>
            <a:off x="2734056" y="4160520"/>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4</a:t>
            </a:r>
          </a:p>
        </p:txBody>
      </p:sp>
      <p:sp>
        <p:nvSpPr>
          <p:cNvPr id="15" name="Rectangle 14"/>
          <p:cNvSpPr/>
          <p:nvPr/>
        </p:nvSpPr>
        <p:spPr>
          <a:xfrm>
            <a:off x="3310128" y="4160520"/>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5</a:t>
            </a:r>
          </a:p>
        </p:txBody>
      </p:sp>
      <p:sp>
        <p:nvSpPr>
          <p:cNvPr id="16" name="Rectangle 15"/>
          <p:cNvSpPr/>
          <p:nvPr/>
        </p:nvSpPr>
        <p:spPr>
          <a:xfrm>
            <a:off x="1005840" y="4443983"/>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2</a:t>
            </a:r>
          </a:p>
        </p:txBody>
      </p:sp>
      <p:sp>
        <p:nvSpPr>
          <p:cNvPr id="17" name="Rectangle 16"/>
          <p:cNvSpPr/>
          <p:nvPr/>
        </p:nvSpPr>
        <p:spPr>
          <a:xfrm>
            <a:off x="1581912" y="4443983"/>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4</a:t>
            </a:r>
          </a:p>
        </p:txBody>
      </p:sp>
      <p:sp>
        <p:nvSpPr>
          <p:cNvPr id="18" name="Rectangle 17"/>
          <p:cNvSpPr/>
          <p:nvPr/>
        </p:nvSpPr>
        <p:spPr>
          <a:xfrm>
            <a:off x="2157984" y="4443983"/>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6</a:t>
            </a:r>
          </a:p>
        </p:txBody>
      </p:sp>
      <p:sp>
        <p:nvSpPr>
          <p:cNvPr id="19" name="Rectangle 18"/>
          <p:cNvSpPr/>
          <p:nvPr/>
        </p:nvSpPr>
        <p:spPr>
          <a:xfrm>
            <a:off x="2734056" y="4443983"/>
            <a:ext cx="576072" cy="283464"/>
          </a:xfrm>
          <a:prstGeom prst="rect">
            <a:avLst/>
          </a:prstGeom>
          <a:solidFill>
            <a:srgbClr val="FFF6CF"/>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8</a:t>
            </a:r>
          </a:p>
        </p:txBody>
      </p:sp>
      <p:sp>
        <p:nvSpPr>
          <p:cNvPr id="20" name="Rectangle 19"/>
          <p:cNvSpPr/>
          <p:nvPr/>
        </p:nvSpPr>
        <p:spPr>
          <a:xfrm>
            <a:off x="3310128" y="4443983"/>
            <a:ext cx="576072" cy="283464"/>
          </a:xfrm>
          <a:prstGeom prst="rect">
            <a:avLst/>
          </a:prstGeom>
          <a:solidFill>
            <a:srgbClr val="FFF6CF"/>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10</a:t>
            </a:r>
          </a:p>
        </p:txBody>
      </p:sp>
      <p:sp>
        <p:nvSpPr>
          <p:cNvPr id="21" name="Rectangle 20"/>
          <p:cNvSpPr/>
          <p:nvPr/>
        </p:nvSpPr>
        <p:spPr>
          <a:xfrm>
            <a:off x="1005840" y="4727448"/>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3</a:t>
            </a:r>
          </a:p>
        </p:txBody>
      </p:sp>
      <p:sp>
        <p:nvSpPr>
          <p:cNvPr id="22" name="Rectangle 21"/>
          <p:cNvSpPr/>
          <p:nvPr/>
        </p:nvSpPr>
        <p:spPr>
          <a:xfrm>
            <a:off x="1581912" y="4727448"/>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6</a:t>
            </a:r>
          </a:p>
        </p:txBody>
      </p:sp>
      <p:sp>
        <p:nvSpPr>
          <p:cNvPr id="23" name="Rectangle 22"/>
          <p:cNvSpPr/>
          <p:nvPr/>
        </p:nvSpPr>
        <p:spPr>
          <a:xfrm>
            <a:off x="2157984" y="4727448"/>
            <a:ext cx="576072" cy="283464"/>
          </a:xfrm>
          <a:prstGeom prst="rect">
            <a:avLst/>
          </a:prstGeom>
          <a:solidFill>
            <a:srgbClr val="FFF6CF"/>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9</a:t>
            </a:r>
          </a:p>
        </p:txBody>
      </p:sp>
      <p:sp>
        <p:nvSpPr>
          <p:cNvPr id="24" name="Rectangle 23"/>
          <p:cNvSpPr/>
          <p:nvPr/>
        </p:nvSpPr>
        <p:spPr>
          <a:xfrm>
            <a:off x="2734056" y="4727448"/>
            <a:ext cx="576072" cy="283464"/>
          </a:xfrm>
          <a:prstGeom prst="rect">
            <a:avLst/>
          </a:prstGeom>
          <a:solidFill>
            <a:srgbClr val="FFF6CF"/>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12</a:t>
            </a:r>
          </a:p>
        </p:txBody>
      </p:sp>
      <p:sp>
        <p:nvSpPr>
          <p:cNvPr id="25" name="Rectangle 24"/>
          <p:cNvSpPr/>
          <p:nvPr/>
        </p:nvSpPr>
        <p:spPr>
          <a:xfrm>
            <a:off x="3310128" y="4727448"/>
            <a:ext cx="576072" cy="283464"/>
          </a:xfrm>
          <a:prstGeom prst="rect">
            <a:avLst/>
          </a:prstGeom>
          <a:solidFill>
            <a:srgbClr val="FDEDEA"/>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15</a:t>
            </a:r>
          </a:p>
        </p:txBody>
      </p:sp>
      <p:sp>
        <p:nvSpPr>
          <p:cNvPr id="26" name="Rectangle 25"/>
          <p:cNvSpPr/>
          <p:nvPr/>
        </p:nvSpPr>
        <p:spPr>
          <a:xfrm>
            <a:off x="1005840" y="5010912"/>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4</a:t>
            </a:r>
          </a:p>
        </p:txBody>
      </p:sp>
      <p:sp>
        <p:nvSpPr>
          <p:cNvPr id="27" name="Rectangle 26"/>
          <p:cNvSpPr/>
          <p:nvPr/>
        </p:nvSpPr>
        <p:spPr>
          <a:xfrm>
            <a:off x="1581912" y="5010912"/>
            <a:ext cx="576072" cy="283464"/>
          </a:xfrm>
          <a:prstGeom prst="rect">
            <a:avLst/>
          </a:prstGeom>
          <a:solidFill>
            <a:srgbClr val="FFF6CF"/>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8</a:t>
            </a:r>
          </a:p>
        </p:txBody>
      </p:sp>
      <p:sp>
        <p:nvSpPr>
          <p:cNvPr id="28" name="Rectangle 27"/>
          <p:cNvSpPr/>
          <p:nvPr/>
        </p:nvSpPr>
        <p:spPr>
          <a:xfrm>
            <a:off x="2157984" y="5010912"/>
            <a:ext cx="576072" cy="283464"/>
          </a:xfrm>
          <a:prstGeom prst="rect">
            <a:avLst/>
          </a:prstGeom>
          <a:solidFill>
            <a:srgbClr val="FFF6CF"/>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12</a:t>
            </a:r>
          </a:p>
        </p:txBody>
      </p:sp>
      <p:sp>
        <p:nvSpPr>
          <p:cNvPr id="29" name="Rectangle 28"/>
          <p:cNvSpPr/>
          <p:nvPr/>
        </p:nvSpPr>
        <p:spPr>
          <a:xfrm>
            <a:off x="2734056" y="5010912"/>
            <a:ext cx="576072" cy="283464"/>
          </a:xfrm>
          <a:prstGeom prst="rect">
            <a:avLst/>
          </a:prstGeom>
          <a:solidFill>
            <a:srgbClr val="FDEDEA"/>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16</a:t>
            </a:r>
          </a:p>
        </p:txBody>
      </p:sp>
      <p:sp>
        <p:nvSpPr>
          <p:cNvPr id="30" name="Rectangle 29"/>
          <p:cNvSpPr/>
          <p:nvPr/>
        </p:nvSpPr>
        <p:spPr>
          <a:xfrm>
            <a:off x="3310128" y="5010912"/>
            <a:ext cx="576072" cy="283464"/>
          </a:xfrm>
          <a:prstGeom prst="rect">
            <a:avLst/>
          </a:prstGeom>
          <a:solidFill>
            <a:srgbClr val="FDEDEA"/>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20</a:t>
            </a:r>
          </a:p>
        </p:txBody>
      </p:sp>
      <p:sp>
        <p:nvSpPr>
          <p:cNvPr id="31" name="Rectangle 30"/>
          <p:cNvSpPr/>
          <p:nvPr/>
        </p:nvSpPr>
        <p:spPr>
          <a:xfrm>
            <a:off x="1005840" y="5294376"/>
            <a:ext cx="576072" cy="283464"/>
          </a:xfrm>
          <a:prstGeom prst="rect">
            <a:avLst/>
          </a:prstGeom>
          <a:solidFill>
            <a:srgbClr val="E8F2FD"/>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5</a:t>
            </a:r>
          </a:p>
        </p:txBody>
      </p:sp>
      <p:sp>
        <p:nvSpPr>
          <p:cNvPr id="32" name="Rectangle 31"/>
          <p:cNvSpPr/>
          <p:nvPr/>
        </p:nvSpPr>
        <p:spPr>
          <a:xfrm>
            <a:off x="1581912" y="5294376"/>
            <a:ext cx="576072" cy="283464"/>
          </a:xfrm>
          <a:prstGeom prst="rect">
            <a:avLst/>
          </a:prstGeom>
          <a:solidFill>
            <a:srgbClr val="FFF6CF"/>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10</a:t>
            </a:r>
          </a:p>
        </p:txBody>
      </p:sp>
      <p:sp>
        <p:nvSpPr>
          <p:cNvPr id="33" name="Rectangle 32"/>
          <p:cNvSpPr/>
          <p:nvPr/>
        </p:nvSpPr>
        <p:spPr>
          <a:xfrm>
            <a:off x="2157984" y="5294376"/>
            <a:ext cx="576072" cy="283464"/>
          </a:xfrm>
          <a:prstGeom prst="rect">
            <a:avLst/>
          </a:prstGeom>
          <a:solidFill>
            <a:srgbClr val="FDEDEA"/>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15</a:t>
            </a:r>
          </a:p>
        </p:txBody>
      </p:sp>
      <p:sp>
        <p:nvSpPr>
          <p:cNvPr id="34" name="Rectangle 33"/>
          <p:cNvSpPr/>
          <p:nvPr/>
        </p:nvSpPr>
        <p:spPr>
          <a:xfrm>
            <a:off x="2734056" y="5294376"/>
            <a:ext cx="576072" cy="283464"/>
          </a:xfrm>
          <a:prstGeom prst="rect">
            <a:avLst/>
          </a:prstGeom>
          <a:solidFill>
            <a:srgbClr val="FDEDEA"/>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20</a:t>
            </a:r>
          </a:p>
        </p:txBody>
      </p:sp>
      <p:sp>
        <p:nvSpPr>
          <p:cNvPr id="35" name="Rectangle 34"/>
          <p:cNvSpPr/>
          <p:nvPr/>
        </p:nvSpPr>
        <p:spPr>
          <a:xfrm>
            <a:off x="3310128" y="5294376"/>
            <a:ext cx="576072" cy="283464"/>
          </a:xfrm>
          <a:prstGeom prst="rect">
            <a:avLst/>
          </a:prstGeom>
          <a:solidFill>
            <a:srgbClr val="FDEDEA"/>
          </a:solidFill>
          <a:ln w="762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9315F"/>
                </a:solidFill>
                <a:latin typeface="Aptos"/>
              </a:defRPr>
            </a:pPr>
            <a:r>
              <a:t>25</a:t>
            </a:r>
          </a:p>
        </p:txBody>
      </p:sp>
      <p:sp>
        <p:nvSpPr>
          <p:cNvPr id="36" name="TextBox 35"/>
          <p:cNvSpPr txBox="1"/>
          <p:nvPr/>
        </p:nvSpPr>
        <p:spPr>
          <a:xfrm>
            <a:off x="1005840" y="5669280"/>
            <a:ext cx="2880360" cy="228600"/>
          </a:xfrm>
          <a:prstGeom prst="rect">
            <a:avLst/>
          </a:prstGeom>
          <a:noFill/>
        </p:spPr>
        <p:txBody>
          <a:bodyPr wrap="square" lIns="36576" tIns="18288" rIns="36576" bIns="18288">
            <a:spAutoFit/>
          </a:bodyPr>
          <a:lstStyle/>
          <a:p>
            <a:pPr algn="ctr">
              <a:defRPr sz="950" b="1">
                <a:solidFill>
                  <a:srgbClr val="657797"/>
                </a:solidFill>
                <a:latin typeface="Aptos"/>
              </a:defRPr>
            </a:pPr>
            <a:r>
              <a:t>Тяжесть × вероятность</a:t>
            </a:r>
          </a:p>
        </p:txBody>
      </p:sp>
      <p:sp>
        <p:nvSpPr>
          <p:cNvPr id="37" name="Rounded Rectangle 36"/>
          <p:cNvSpPr/>
          <p:nvPr/>
        </p:nvSpPr>
        <p:spPr>
          <a:xfrm>
            <a:off x="5623560" y="1481328"/>
            <a:ext cx="5943600" cy="2907792"/>
          </a:xfrm>
          <a:prstGeom prst="round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5925312" y="1764792"/>
            <a:ext cx="5349240" cy="384048"/>
          </a:xfrm>
          <a:prstGeom prst="rect">
            <a:avLst/>
          </a:prstGeom>
          <a:noFill/>
        </p:spPr>
        <p:txBody>
          <a:bodyPr wrap="square" lIns="36576" tIns="18288" rIns="36576" bIns="18288">
            <a:spAutoFit/>
          </a:bodyPr>
          <a:lstStyle/>
          <a:p>
            <a:pPr algn="l">
              <a:defRPr sz="1700" b="1">
                <a:solidFill>
                  <a:srgbClr val="143787"/>
                </a:solidFill>
                <a:latin typeface="Aptos"/>
              </a:defRPr>
            </a:pPr>
            <a:r>
              <a:t>Процесс определения уровня риска</a:t>
            </a:r>
          </a:p>
        </p:txBody>
      </p:sp>
      <p:sp>
        <p:nvSpPr>
          <p:cNvPr id="39" name="Oval 38"/>
          <p:cNvSpPr/>
          <p:nvPr/>
        </p:nvSpPr>
        <p:spPr>
          <a:xfrm>
            <a:off x="5925312" y="2331720"/>
            <a:ext cx="384048" cy="384048"/>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t>1</a:t>
            </a:r>
          </a:p>
        </p:txBody>
      </p:sp>
      <p:sp>
        <p:nvSpPr>
          <p:cNvPr id="40" name="TextBox 39"/>
          <p:cNvSpPr txBox="1"/>
          <p:nvPr/>
        </p:nvSpPr>
        <p:spPr>
          <a:xfrm>
            <a:off x="6446520" y="2313432"/>
            <a:ext cx="3105508" cy="400110"/>
          </a:xfrm>
          <a:prstGeom prst="rect">
            <a:avLst/>
          </a:prstGeom>
          <a:noFill/>
        </p:spPr>
        <p:txBody>
          <a:bodyPr wrap="square" lIns="36576" tIns="18288" rIns="36576" bIns="18288">
            <a:spAutoFit/>
          </a:bodyPr>
          <a:lstStyle/>
          <a:p>
            <a:pPr algn="l">
              <a:defRPr sz="1180" b="1">
                <a:solidFill>
                  <a:srgbClr val="143787"/>
                </a:solidFill>
                <a:latin typeface="Aptos"/>
              </a:defRPr>
            </a:pPr>
            <a:r>
              <a:rPr dirty="0" err="1"/>
              <a:t>Оценка</a:t>
            </a:r>
            <a:r>
              <a:rPr dirty="0"/>
              <a:t> </a:t>
            </a:r>
            <a:r>
              <a:rPr dirty="0" err="1"/>
              <a:t>тяжести</a:t>
            </a:r>
            <a:r>
              <a:rPr lang="ru-RU" dirty="0"/>
              <a:t> последствий опасного события</a:t>
            </a:r>
            <a:endParaRPr dirty="0"/>
          </a:p>
        </p:txBody>
      </p:sp>
      <p:sp>
        <p:nvSpPr>
          <p:cNvPr id="41" name="TextBox 40"/>
          <p:cNvSpPr txBox="1"/>
          <p:nvPr/>
        </p:nvSpPr>
        <p:spPr>
          <a:xfrm>
            <a:off x="9552029" y="2313432"/>
            <a:ext cx="1724420" cy="489365"/>
          </a:xfrm>
          <a:prstGeom prst="rect">
            <a:avLst/>
          </a:prstGeom>
          <a:noFill/>
        </p:spPr>
        <p:txBody>
          <a:bodyPr wrap="square" lIns="36576" tIns="18288" rIns="36576" bIns="18288">
            <a:spAutoFit/>
          </a:bodyPr>
          <a:lstStyle/>
          <a:p>
            <a:pPr algn="l">
              <a:defRPr sz="980" b="0">
                <a:solidFill>
                  <a:srgbClr val="19315F"/>
                </a:solidFill>
                <a:latin typeface="Aptos"/>
              </a:defRPr>
            </a:pPr>
            <a:r>
              <a:rPr dirty="0"/>
              <a:t>5 </a:t>
            </a:r>
            <a:r>
              <a:rPr dirty="0" err="1"/>
              <a:t>степеней</a:t>
            </a:r>
            <a:r>
              <a:rPr dirty="0"/>
              <a:t> </a:t>
            </a:r>
            <a:r>
              <a:rPr dirty="0" err="1"/>
              <a:t>тяжести</a:t>
            </a:r>
            <a:r>
              <a:rPr dirty="0"/>
              <a:t> </a:t>
            </a:r>
            <a:r>
              <a:rPr dirty="0" err="1"/>
              <a:t>последствий</a:t>
            </a:r>
            <a:r>
              <a:rPr dirty="0"/>
              <a:t> </a:t>
            </a:r>
            <a:r>
              <a:rPr dirty="0" err="1"/>
              <a:t>опасного</a:t>
            </a:r>
            <a:r>
              <a:rPr dirty="0"/>
              <a:t> </a:t>
            </a:r>
            <a:r>
              <a:rPr dirty="0" err="1"/>
              <a:t>события</a:t>
            </a:r>
            <a:r>
              <a:rPr dirty="0"/>
              <a:t>.</a:t>
            </a:r>
          </a:p>
        </p:txBody>
      </p:sp>
      <p:sp>
        <p:nvSpPr>
          <p:cNvPr id="42" name="Oval 41"/>
          <p:cNvSpPr/>
          <p:nvPr/>
        </p:nvSpPr>
        <p:spPr>
          <a:xfrm>
            <a:off x="5925312" y="2953512"/>
            <a:ext cx="384048" cy="384048"/>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t>2</a:t>
            </a:r>
          </a:p>
        </p:txBody>
      </p:sp>
      <p:sp>
        <p:nvSpPr>
          <p:cNvPr id="43" name="TextBox 42"/>
          <p:cNvSpPr txBox="1"/>
          <p:nvPr/>
        </p:nvSpPr>
        <p:spPr>
          <a:xfrm>
            <a:off x="6446519" y="2935224"/>
            <a:ext cx="3105509" cy="400110"/>
          </a:xfrm>
          <a:prstGeom prst="rect">
            <a:avLst/>
          </a:prstGeom>
          <a:noFill/>
        </p:spPr>
        <p:txBody>
          <a:bodyPr wrap="square" lIns="36576" tIns="18288" rIns="36576" bIns="18288">
            <a:spAutoFit/>
          </a:bodyPr>
          <a:lstStyle/>
          <a:p>
            <a:pPr algn="l">
              <a:defRPr sz="1180" b="1">
                <a:solidFill>
                  <a:srgbClr val="143787"/>
                </a:solidFill>
                <a:latin typeface="Aptos"/>
              </a:defRPr>
            </a:pPr>
            <a:r>
              <a:rPr dirty="0" err="1"/>
              <a:t>Оценка</a:t>
            </a:r>
            <a:r>
              <a:rPr dirty="0"/>
              <a:t> </a:t>
            </a:r>
            <a:r>
              <a:rPr dirty="0" err="1"/>
              <a:t>вероятности</a:t>
            </a:r>
            <a:r>
              <a:rPr lang="ru-RU" dirty="0"/>
              <a:t>наступления последствий опасного события</a:t>
            </a:r>
            <a:endParaRPr dirty="0"/>
          </a:p>
        </p:txBody>
      </p:sp>
      <p:sp>
        <p:nvSpPr>
          <p:cNvPr id="44" name="TextBox 43"/>
          <p:cNvSpPr txBox="1"/>
          <p:nvPr/>
        </p:nvSpPr>
        <p:spPr>
          <a:xfrm>
            <a:off x="9552029" y="2953512"/>
            <a:ext cx="1603651" cy="489365"/>
          </a:xfrm>
          <a:prstGeom prst="rect">
            <a:avLst/>
          </a:prstGeom>
          <a:noFill/>
        </p:spPr>
        <p:txBody>
          <a:bodyPr wrap="square" lIns="36576" tIns="18288" rIns="36576" bIns="18288">
            <a:spAutoFit/>
          </a:bodyPr>
          <a:lstStyle/>
          <a:p>
            <a:pPr algn="l">
              <a:defRPr sz="980" b="0">
                <a:solidFill>
                  <a:srgbClr val="19315F"/>
                </a:solidFill>
                <a:latin typeface="Aptos"/>
              </a:defRPr>
            </a:pPr>
            <a:r>
              <a:rPr dirty="0"/>
              <a:t>5 </a:t>
            </a:r>
            <a:r>
              <a:rPr dirty="0" err="1"/>
              <a:t>степеней</a:t>
            </a:r>
            <a:r>
              <a:rPr dirty="0"/>
              <a:t> </a:t>
            </a:r>
            <a:r>
              <a:rPr dirty="0" err="1"/>
              <a:t>вероятности</a:t>
            </a:r>
            <a:r>
              <a:rPr dirty="0"/>
              <a:t> </a:t>
            </a:r>
            <a:r>
              <a:rPr dirty="0" err="1"/>
              <a:t>наступления</a:t>
            </a:r>
            <a:r>
              <a:rPr dirty="0"/>
              <a:t> </a:t>
            </a:r>
            <a:r>
              <a:rPr dirty="0" err="1"/>
              <a:t>последствий</a:t>
            </a:r>
            <a:r>
              <a:rPr dirty="0"/>
              <a:t>.</a:t>
            </a:r>
          </a:p>
        </p:txBody>
      </p:sp>
      <p:sp>
        <p:nvSpPr>
          <p:cNvPr id="45" name="Oval 44"/>
          <p:cNvSpPr/>
          <p:nvPr/>
        </p:nvSpPr>
        <p:spPr>
          <a:xfrm>
            <a:off x="5925312" y="3575304"/>
            <a:ext cx="384048" cy="384048"/>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t>3</a:t>
            </a:r>
          </a:p>
        </p:txBody>
      </p:sp>
      <p:sp>
        <p:nvSpPr>
          <p:cNvPr id="46" name="TextBox 45"/>
          <p:cNvSpPr txBox="1"/>
          <p:nvPr/>
        </p:nvSpPr>
        <p:spPr>
          <a:xfrm>
            <a:off x="6446520" y="3557016"/>
            <a:ext cx="2148840" cy="400110"/>
          </a:xfrm>
          <a:prstGeom prst="rect">
            <a:avLst/>
          </a:prstGeom>
          <a:noFill/>
        </p:spPr>
        <p:txBody>
          <a:bodyPr wrap="square" lIns="36576" tIns="18288" rIns="36576" bIns="18288">
            <a:spAutoFit/>
          </a:bodyPr>
          <a:lstStyle/>
          <a:p>
            <a:pPr algn="l">
              <a:defRPr sz="1180" b="1">
                <a:solidFill>
                  <a:srgbClr val="143787"/>
                </a:solidFill>
                <a:latin typeface="Aptos"/>
              </a:defRPr>
            </a:pPr>
            <a:r>
              <a:rPr dirty="0" err="1"/>
              <a:t>Определение</a:t>
            </a:r>
            <a:r>
              <a:rPr dirty="0"/>
              <a:t> </a:t>
            </a:r>
            <a:r>
              <a:rPr lang="ru-RU" dirty="0"/>
              <a:t>уровня </a:t>
            </a:r>
          </a:p>
          <a:p>
            <a:pPr algn="l">
              <a:defRPr sz="1180" b="1">
                <a:solidFill>
                  <a:srgbClr val="143787"/>
                </a:solidFill>
                <a:latin typeface="Aptos"/>
              </a:defRPr>
            </a:pPr>
            <a:r>
              <a:rPr dirty="0" err="1"/>
              <a:t>риска</a:t>
            </a:r>
            <a:endParaRPr dirty="0"/>
          </a:p>
        </p:txBody>
      </p:sp>
      <p:sp>
        <p:nvSpPr>
          <p:cNvPr id="47" name="TextBox 46"/>
          <p:cNvSpPr txBox="1"/>
          <p:nvPr/>
        </p:nvSpPr>
        <p:spPr>
          <a:xfrm>
            <a:off x="9554620" y="3575304"/>
            <a:ext cx="1586398" cy="489365"/>
          </a:xfrm>
          <a:prstGeom prst="rect">
            <a:avLst/>
          </a:prstGeom>
          <a:noFill/>
        </p:spPr>
        <p:txBody>
          <a:bodyPr wrap="square" lIns="36576" tIns="18288" rIns="36576" bIns="18288">
            <a:spAutoFit/>
          </a:bodyPr>
          <a:lstStyle/>
          <a:p>
            <a:pPr algn="l">
              <a:defRPr sz="980" b="0">
                <a:solidFill>
                  <a:srgbClr val="19315F"/>
                </a:solidFill>
                <a:latin typeface="Aptos"/>
              </a:defRPr>
            </a:pPr>
            <a:r>
              <a:rPr dirty="0" err="1"/>
              <a:t>Сопоставление</a:t>
            </a:r>
            <a:r>
              <a:rPr dirty="0"/>
              <a:t> </a:t>
            </a:r>
            <a:r>
              <a:rPr dirty="0" err="1"/>
              <a:t>тяжести</a:t>
            </a:r>
            <a:r>
              <a:rPr dirty="0"/>
              <a:t> и </a:t>
            </a:r>
            <a:r>
              <a:rPr dirty="0" err="1"/>
              <a:t>вероятности</a:t>
            </a:r>
            <a:r>
              <a:rPr dirty="0"/>
              <a:t> в </a:t>
            </a:r>
            <a:r>
              <a:rPr dirty="0" err="1"/>
              <a:t>матрице</a:t>
            </a:r>
            <a:r>
              <a:rPr dirty="0"/>
              <a:t> 5×5.</a:t>
            </a:r>
          </a:p>
        </p:txBody>
      </p:sp>
      <p:sp>
        <p:nvSpPr>
          <p:cNvPr id="48" name="Rounded Rectangle 47"/>
          <p:cNvSpPr/>
          <p:nvPr/>
        </p:nvSpPr>
        <p:spPr>
          <a:xfrm>
            <a:off x="5623560" y="4590288"/>
            <a:ext cx="5943600" cy="1417320"/>
          </a:xfrm>
          <a:prstGeom prst="roundRect">
            <a:avLst/>
          </a:prstGeom>
          <a:solidFill>
            <a:srgbClr val="F1EDF9"/>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Rounded Rectangle 48"/>
          <p:cNvSpPr/>
          <p:nvPr/>
        </p:nvSpPr>
        <p:spPr>
          <a:xfrm>
            <a:off x="5925312" y="4846320"/>
            <a:ext cx="2331720" cy="338328"/>
          </a:xfrm>
          <a:prstGeom prst="roundRect">
            <a:avLst/>
          </a:prstGeom>
          <a:solidFill>
            <a:srgbClr val="684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t>КОРРЕКТИРУЮЩИЕ КОЭФФИЦИЕНТЫ</a:t>
            </a:r>
          </a:p>
        </p:txBody>
      </p:sp>
      <p:sp>
        <p:nvSpPr>
          <p:cNvPr id="50" name="TextBox 49"/>
          <p:cNvSpPr txBox="1"/>
          <p:nvPr/>
        </p:nvSpPr>
        <p:spPr>
          <a:xfrm>
            <a:off x="5925312" y="5330952"/>
            <a:ext cx="5349240" cy="475488"/>
          </a:xfrm>
          <a:prstGeom prst="rect">
            <a:avLst/>
          </a:prstGeom>
          <a:noFill/>
        </p:spPr>
        <p:txBody>
          <a:bodyPr wrap="square" lIns="36576" tIns="18288" rIns="36576" bIns="18288">
            <a:spAutoFit/>
          </a:bodyPr>
          <a:lstStyle/>
          <a:p>
            <a:pPr algn="l">
              <a:defRPr sz="1060" b="0">
                <a:solidFill>
                  <a:srgbClr val="19315F"/>
                </a:solidFill>
                <a:latin typeface="Aptos"/>
              </a:defRPr>
            </a:pPr>
            <a:r>
              <a:t>Учитываются наличие несчастных случаев, микротравм и профзаболеваний, а также наличие и применение средств коллективной и индивидуальной защиты.</a:t>
            </a:r>
          </a:p>
        </p:txBody>
      </p:sp>
      <p:pic>
        <p:nvPicPr>
          <p:cNvPr id="53"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sp>
        <p:nvSpPr>
          <p:cNvPr id="54" name="TextBox 53"/>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dirty="0">
                <a:latin typeface="Aptos"/>
              </a:rPr>
              <a:t>1</a:t>
            </a:r>
            <a:r>
              <a:rPr lang="ru-RU" dirty="0">
                <a:latin typeface="Aptos"/>
              </a:rPr>
              <a:t>2</a:t>
            </a:r>
            <a:endParaRPr dirty="0">
              <a:latin typeface="Aptos"/>
            </a:endParaRPr>
          </a:p>
        </p:txBody>
      </p:sp>
      <p:sp>
        <p:nvSpPr>
          <p:cNvPr id="55" name="TextBox 54"/>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nvGrpSpPr>
          <p:cNvPr id="56" name="Группа 55"/>
          <p:cNvGrpSpPr/>
          <p:nvPr/>
        </p:nvGrpSpPr>
        <p:grpSpPr>
          <a:xfrm>
            <a:off x="1508760" y="6263640"/>
            <a:ext cx="10835640" cy="502920"/>
            <a:chOff x="1508760" y="6263640"/>
            <a:chExt cx="10835640" cy="502920"/>
          </a:xfrm>
        </p:grpSpPr>
        <p:sp>
          <p:nvSpPr>
            <p:cNvPr id="57"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xtBox 57"/>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lang="ru-RU" dirty="0">
                  <a:latin typeface="Aptos"/>
                </a:rPr>
                <a:t>10</a:t>
              </a:r>
              <a:endParaRPr dirty="0">
                <a:latin typeface="Aptos"/>
              </a:endParaRPr>
            </a:p>
          </p:txBody>
        </p:sp>
        <p:sp>
          <p:nvSpPr>
            <p:cNvPr id="59" name="TextBox 58"/>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10496207" cy="400110"/>
          </a:xfrm>
          <a:prstGeom prst="rect">
            <a:avLst/>
          </a:prstGeom>
          <a:noFill/>
        </p:spPr>
        <p:txBody>
          <a:bodyPr wrap="none">
            <a:spAutoFit/>
          </a:bodyPr>
          <a:lstStyle/>
          <a:p>
            <a:pPr>
              <a:defRPr sz="2700" b="1">
                <a:solidFill>
                  <a:srgbClr val="0F2A69"/>
                </a:solidFill>
                <a:latin typeface="Aptos Display"/>
              </a:defRPr>
            </a:pPr>
            <a:r>
              <a:rPr lang="ru-RU" sz="2000" dirty="0"/>
              <a:t>АВТОМАТИЗАЦИЯ ПРОЦЕССА ОПР НА ПРИМЕРЕ РАБОТЫ В СИСТЕМЕ ВРМ СОТ</a:t>
            </a:r>
          </a:p>
        </p:txBody>
      </p:sp>
      <p:sp>
        <p:nvSpPr>
          <p:cNvPr id="27" name="TextBox 26"/>
          <p:cNvSpPr txBox="1"/>
          <p:nvPr/>
        </p:nvSpPr>
        <p:spPr>
          <a:xfrm>
            <a:off x="1527048" y="841248"/>
            <a:ext cx="4697120" cy="269304"/>
          </a:xfrm>
          <a:prstGeom prst="rect">
            <a:avLst/>
          </a:prstGeom>
          <a:noFill/>
        </p:spPr>
        <p:txBody>
          <a:bodyPr wrap="none">
            <a:spAutoFit/>
          </a:bodyPr>
          <a:lstStyle/>
          <a:p>
            <a:pPr>
              <a:defRPr sz="1150">
                <a:solidFill>
                  <a:srgbClr val="657797"/>
                </a:solidFill>
                <a:latin typeface="Aptos"/>
              </a:defRPr>
            </a:pPr>
            <a:r>
              <a:rPr dirty="0" err="1">
                <a:latin typeface="Aptos"/>
              </a:rPr>
              <a:t>Оценка</a:t>
            </a:r>
            <a:r>
              <a:rPr dirty="0">
                <a:latin typeface="Aptos"/>
              </a:rPr>
              <a:t> </a:t>
            </a:r>
            <a:r>
              <a:rPr dirty="0" err="1">
                <a:latin typeface="Aptos"/>
              </a:rPr>
              <a:t>вероятности</a:t>
            </a:r>
            <a:r>
              <a:rPr dirty="0">
                <a:latin typeface="Aptos"/>
              </a:rPr>
              <a:t> </a:t>
            </a:r>
            <a:r>
              <a:rPr dirty="0" err="1">
                <a:latin typeface="Aptos"/>
              </a:rPr>
              <a:t>наступления</a:t>
            </a:r>
            <a:r>
              <a:rPr dirty="0">
                <a:latin typeface="Aptos"/>
              </a:rPr>
              <a:t> </a:t>
            </a:r>
            <a:r>
              <a:rPr dirty="0" err="1">
                <a:latin typeface="Aptos"/>
              </a:rPr>
              <a:t>последствий</a:t>
            </a:r>
            <a:r>
              <a:rPr dirty="0">
                <a:latin typeface="Aptos"/>
              </a:rPr>
              <a:t> </a:t>
            </a:r>
            <a:r>
              <a:rPr dirty="0" err="1">
                <a:latin typeface="Aptos"/>
              </a:rPr>
              <a:t>опасного</a:t>
            </a:r>
            <a:r>
              <a:rPr dirty="0">
                <a:latin typeface="Aptos"/>
              </a:rPr>
              <a:t> </a:t>
            </a:r>
            <a:r>
              <a:rPr dirty="0" err="1">
                <a:latin typeface="Aptos"/>
              </a:rPr>
              <a:t>события</a:t>
            </a:r>
            <a:endParaRPr dirty="0">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594360" y="1600200"/>
            <a:ext cx="2011680" cy="4251960"/>
          </a:xfrm>
          <a:prstGeom prst="round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1252728" y="1874519"/>
            <a:ext cx="694944" cy="694944"/>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ptos"/>
              </a:defRPr>
            </a:pPr>
            <a:r>
              <a:rPr dirty="0">
                <a:latin typeface="Aptos"/>
              </a:rPr>
              <a:t>1</a:t>
            </a:r>
          </a:p>
        </p:txBody>
      </p:sp>
      <p:sp>
        <p:nvSpPr>
          <p:cNvPr id="32" name="TextBox 31"/>
          <p:cNvSpPr txBox="1"/>
          <p:nvPr/>
        </p:nvSpPr>
        <p:spPr>
          <a:xfrm>
            <a:off x="731520" y="2743200"/>
            <a:ext cx="1737360" cy="738664"/>
          </a:xfrm>
          <a:prstGeom prst="rect">
            <a:avLst/>
          </a:prstGeom>
          <a:noFill/>
        </p:spPr>
        <p:txBody>
          <a:bodyPr wrap="square" lIns="45720" rIns="45720" anchor="t">
            <a:spAutoFit/>
          </a:bodyPr>
          <a:lstStyle/>
          <a:p>
            <a:pPr algn="ctr">
              <a:defRPr sz="1400" b="1">
                <a:solidFill>
                  <a:srgbClr val="0F2A69"/>
                </a:solidFill>
                <a:latin typeface="Aptos"/>
              </a:defRPr>
            </a:pPr>
            <a:r>
              <a:rPr dirty="0" err="1">
                <a:latin typeface="Aptos"/>
              </a:rPr>
              <a:t>Очень</a:t>
            </a:r>
            <a:r>
              <a:rPr dirty="0">
                <a:latin typeface="Aptos"/>
              </a:rPr>
              <a:t> </a:t>
            </a:r>
            <a:r>
              <a:rPr dirty="0" err="1">
                <a:latin typeface="Aptos"/>
              </a:rPr>
              <a:t>низкая</a:t>
            </a:r>
            <a:endParaRPr lang="ru-RU" dirty="0">
              <a:latin typeface="Aptos"/>
            </a:endParaRPr>
          </a:p>
          <a:p>
            <a:pPr algn="ctr">
              <a:defRPr sz="1400" b="1">
                <a:solidFill>
                  <a:srgbClr val="0F2A69"/>
                </a:solidFill>
                <a:latin typeface="Aptos"/>
              </a:defRPr>
            </a:pPr>
            <a:r>
              <a:rPr lang="ru-RU" dirty="0">
                <a:latin typeface="Aptos"/>
              </a:rPr>
              <a:t>Практически</a:t>
            </a:r>
          </a:p>
          <a:p>
            <a:pPr algn="ctr">
              <a:defRPr sz="1400" b="1">
                <a:solidFill>
                  <a:srgbClr val="0F2A69"/>
                </a:solidFill>
                <a:latin typeface="Aptos"/>
              </a:defRPr>
            </a:pPr>
            <a:r>
              <a:rPr lang="ru-RU" dirty="0">
                <a:latin typeface="Aptos"/>
              </a:rPr>
              <a:t>невозможно</a:t>
            </a:r>
            <a:endParaRPr dirty="0">
              <a:latin typeface="Aptos"/>
            </a:endParaRPr>
          </a:p>
        </p:txBody>
      </p:sp>
      <p:sp>
        <p:nvSpPr>
          <p:cNvPr id="33" name="TextBox 32"/>
          <p:cNvSpPr txBox="1"/>
          <p:nvPr/>
        </p:nvSpPr>
        <p:spPr>
          <a:xfrm>
            <a:off x="758952" y="3753040"/>
            <a:ext cx="1682496" cy="1477328"/>
          </a:xfrm>
          <a:prstGeom prst="rect">
            <a:avLst/>
          </a:prstGeom>
          <a:noFill/>
        </p:spPr>
        <p:txBody>
          <a:bodyPr wrap="square" lIns="45720" rIns="45720" anchor="ctr">
            <a:spAutoFit/>
          </a:bodyPr>
          <a:lstStyle/>
          <a:p>
            <a:pPr algn="ctr">
              <a:defRPr sz="1200" b="0">
                <a:solidFill>
                  <a:srgbClr val="19315F"/>
                </a:solidFill>
                <a:latin typeface="Aptos"/>
              </a:defRPr>
            </a:pPr>
            <a:r>
              <a:rPr lang="ru-RU" sz="900" kern="0" dirty="0">
                <a:ea typeface="Times New Roman" panose="02020603050405020304" pitchFamily="18" charset="0"/>
                <a:cs typeface="Times New Roman" panose="02020603050405020304" pitchFamily="18" charset="0"/>
              </a:rPr>
              <a:t>Не должно произойти, но возможность есть. Опасность или ее проявление могут вызвать небольшой ущерб. Получение травмы, вредного воздействия на организм работника при реализации опасного события практически исключено.</a:t>
            </a:r>
            <a:endParaRPr lang="ru-RU" sz="900" kern="100" dirty="0">
              <a:ea typeface="Aptos" panose="020B0004020202020204" pitchFamily="34" charset="0"/>
              <a:cs typeface="Times New Roman" panose="02020603050405020304" pitchFamily="18" charset="0"/>
            </a:endParaRPr>
          </a:p>
          <a:p>
            <a:pPr algn="ctr">
              <a:defRPr sz="1200" b="0">
                <a:solidFill>
                  <a:srgbClr val="19315F"/>
                </a:solidFill>
                <a:latin typeface="Aptos"/>
              </a:defRPr>
            </a:pPr>
            <a:endParaRPr sz="900" dirty="0">
              <a:latin typeface="Aptos"/>
            </a:endParaRPr>
          </a:p>
        </p:txBody>
      </p:sp>
      <p:sp>
        <p:nvSpPr>
          <p:cNvPr id="34" name="Rounded Rectangle 33"/>
          <p:cNvSpPr/>
          <p:nvPr/>
        </p:nvSpPr>
        <p:spPr>
          <a:xfrm>
            <a:off x="1069848" y="5230368"/>
            <a:ext cx="1051560" cy="32004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0F2A69"/>
                </a:solidFill>
                <a:latin typeface="Aptos"/>
              </a:defRPr>
            </a:pPr>
            <a:r>
              <a:rPr dirty="0">
                <a:latin typeface="Aptos"/>
              </a:rPr>
              <a:t>КОЭФ. 1</a:t>
            </a:r>
          </a:p>
        </p:txBody>
      </p:sp>
      <p:sp>
        <p:nvSpPr>
          <p:cNvPr id="35" name="Rounded Rectangle 34"/>
          <p:cNvSpPr/>
          <p:nvPr/>
        </p:nvSpPr>
        <p:spPr>
          <a:xfrm>
            <a:off x="2862072" y="1600200"/>
            <a:ext cx="2011680" cy="425196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3520439" y="1874519"/>
            <a:ext cx="694944" cy="694944"/>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ptos"/>
              </a:defRPr>
            </a:pPr>
            <a:r>
              <a:rPr dirty="0">
                <a:latin typeface="Aptos"/>
              </a:rPr>
              <a:t>2</a:t>
            </a:r>
          </a:p>
        </p:txBody>
      </p:sp>
      <p:sp>
        <p:nvSpPr>
          <p:cNvPr id="37" name="TextBox 36"/>
          <p:cNvSpPr txBox="1"/>
          <p:nvPr/>
        </p:nvSpPr>
        <p:spPr>
          <a:xfrm>
            <a:off x="2999232" y="2743200"/>
            <a:ext cx="1737360" cy="307777"/>
          </a:xfrm>
          <a:prstGeom prst="rect">
            <a:avLst/>
          </a:prstGeom>
          <a:noFill/>
        </p:spPr>
        <p:txBody>
          <a:bodyPr wrap="square" lIns="45720" rIns="45720" anchor="t">
            <a:spAutoFit/>
          </a:bodyPr>
          <a:lstStyle/>
          <a:p>
            <a:pPr algn="ctr">
              <a:defRPr sz="1400" b="1">
                <a:solidFill>
                  <a:srgbClr val="0F2A69"/>
                </a:solidFill>
                <a:latin typeface="Aptos"/>
              </a:defRPr>
            </a:pPr>
            <a:r>
              <a:rPr dirty="0" err="1">
                <a:latin typeface="Aptos"/>
              </a:rPr>
              <a:t>Низкая</a:t>
            </a:r>
            <a:endParaRPr dirty="0">
              <a:latin typeface="Aptos"/>
            </a:endParaRPr>
          </a:p>
        </p:txBody>
      </p:sp>
      <p:sp>
        <p:nvSpPr>
          <p:cNvPr id="39" name="Rounded Rectangle 38"/>
          <p:cNvSpPr/>
          <p:nvPr/>
        </p:nvSpPr>
        <p:spPr>
          <a:xfrm>
            <a:off x="3337560" y="5230368"/>
            <a:ext cx="1051560" cy="32004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0F2A69"/>
                </a:solidFill>
                <a:latin typeface="Aptos"/>
              </a:defRPr>
            </a:pPr>
            <a:r>
              <a:rPr dirty="0">
                <a:latin typeface="Aptos"/>
              </a:rPr>
              <a:t>КОЭФ. 2</a:t>
            </a:r>
          </a:p>
        </p:txBody>
      </p:sp>
      <p:sp>
        <p:nvSpPr>
          <p:cNvPr id="40" name="Rounded Rectangle 39"/>
          <p:cNvSpPr/>
          <p:nvPr/>
        </p:nvSpPr>
        <p:spPr>
          <a:xfrm>
            <a:off x="5129784" y="1600200"/>
            <a:ext cx="2011680" cy="4251960"/>
          </a:xfrm>
          <a:prstGeom prst="roundRect">
            <a:avLst/>
          </a:prstGeom>
          <a:solidFill>
            <a:srgbClr val="F1EDF9"/>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5788152" y="1874519"/>
            <a:ext cx="694944" cy="694944"/>
          </a:xfrm>
          <a:prstGeom prst="ellipse">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ptos"/>
              </a:defRPr>
            </a:pPr>
            <a:r>
              <a:rPr dirty="0">
                <a:latin typeface="Aptos"/>
              </a:rPr>
              <a:t>3</a:t>
            </a:r>
          </a:p>
        </p:txBody>
      </p:sp>
      <p:sp>
        <p:nvSpPr>
          <p:cNvPr id="42" name="TextBox 41"/>
          <p:cNvSpPr txBox="1"/>
          <p:nvPr/>
        </p:nvSpPr>
        <p:spPr>
          <a:xfrm>
            <a:off x="5266944" y="2743200"/>
            <a:ext cx="1737360" cy="307777"/>
          </a:xfrm>
          <a:prstGeom prst="rect">
            <a:avLst/>
          </a:prstGeom>
          <a:noFill/>
        </p:spPr>
        <p:txBody>
          <a:bodyPr wrap="square" lIns="45720" rIns="45720" anchor="t">
            <a:spAutoFit/>
          </a:bodyPr>
          <a:lstStyle/>
          <a:p>
            <a:pPr algn="ctr">
              <a:defRPr sz="1400" b="1">
                <a:solidFill>
                  <a:srgbClr val="0F2A69"/>
                </a:solidFill>
                <a:latin typeface="Aptos"/>
              </a:defRPr>
            </a:pPr>
            <a:r>
              <a:rPr dirty="0" err="1">
                <a:latin typeface="Aptos"/>
              </a:rPr>
              <a:t>Средняя</a:t>
            </a:r>
            <a:endParaRPr dirty="0">
              <a:latin typeface="Aptos"/>
            </a:endParaRPr>
          </a:p>
        </p:txBody>
      </p:sp>
      <p:sp>
        <p:nvSpPr>
          <p:cNvPr id="44" name="Rounded Rectangle 43"/>
          <p:cNvSpPr/>
          <p:nvPr/>
        </p:nvSpPr>
        <p:spPr>
          <a:xfrm>
            <a:off x="5605272" y="5230368"/>
            <a:ext cx="1051560" cy="32004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0F2A69"/>
                </a:solidFill>
                <a:latin typeface="Aptos"/>
              </a:defRPr>
            </a:pPr>
            <a:r>
              <a:rPr dirty="0">
                <a:latin typeface="Aptos"/>
              </a:rPr>
              <a:t>КОЭФ. 3</a:t>
            </a:r>
          </a:p>
        </p:txBody>
      </p:sp>
      <p:sp>
        <p:nvSpPr>
          <p:cNvPr id="45" name="Rounded Rectangle 44"/>
          <p:cNvSpPr/>
          <p:nvPr/>
        </p:nvSpPr>
        <p:spPr>
          <a:xfrm>
            <a:off x="7397496" y="1600200"/>
            <a:ext cx="2011680" cy="4251960"/>
          </a:xfrm>
          <a:prstGeom prst="roundRect">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8055864" y="1874519"/>
            <a:ext cx="694944" cy="694944"/>
          </a:xfrm>
          <a:prstGeom prst="ellipse">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ptos"/>
              </a:defRPr>
            </a:pPr>
            <a:r>
              <a:rPr dirty="0">
                <a:latin typeface="Aptos"/>
              </a:rPr>
              <a:t>4</a:t>
            </a:r>
          </a:p>
        </p:txBody>
      </p:sp>
      <p:sp>
        <p:nvSpPr>
          <p:cNvPr id="47" name="TextBox 46"/>
          <p:cNvSpPr txBox="1"/>
          <p:nvPr/>
        </p:nvSpPr>
        <p:spPr>
          <a:xfrm>
            <a:off x="7534656" y="2743200"/>
            <a:ext cx="1737360" cy="307777"/>
          </a:xfrm>
          <a:prstGeom prst="rect">
            <a:avLst/>
          </a:prstGeom>
          <a:noFill/>
        </p:spPr>
        <p:txBody>
          <a:bodyPr wrap="square" lIns="45720" rIns="45720" anchor="t">
            <a:spAutoFit/>
          </a:bodyPr>
          <a:lstStyle/>
          <a:p>
            <a:pPr algn="ctr">
              <a:defRPr sz="1400" b="1">
                <a:solidFill>
                  <a:srgbClr val="0F2A69"/>
                </a:solidFill>
                <a:latin typeface="Aptos"/>
              </a:defRPr>
            </a:pPr>
            <a:r>
              <a:rPr dirty="0" err="1">
                <a:latin typeface="Aptos"/>
              </a:rPr>
              <a:t>Высокая</a:t>
            </a:r>
            <a:endParaRPr dirty="0">
              <a:latin typeface="Aptos"/>
            </a:endParaRPr>
          </a:p>
        </p:txBody>
      </p:sp>
      <p:sp>
        <p:nvSpPr>
          <p:cNvPr id="49" name="Rounded Rectangle 48"/>
          <p:cNvSpPr/>
          <p:nvPr/>
        </p:nvSpPr>
        <p:spPr>
          <a:xfrm>
            <a:off x="7872983" y="5230368"/>
            <a:ext cx="1051560" cy="320040"/>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КОЭФ. 4</a:t>
            </a:r>
          </a:p>
        </p:txBody>
      </p:sp>
      <p:sp>
        <p:nvSpPr>
          <p:cNvPr id="50" name="Rounded Rectangle 49"/>
          <p:cNvSpPr/>
          <p:nvPr/>
        </p:nvSpPr>
        <p:spPr>
          <a:xfrm>
            <a:off x="9665208" y="1600200"/>
            <a:ext cx="2011680" cy="4251960"/>
          </a:xfrm>
          <a:prstGeom prst="roundRect">
            <a:avLst/>
          </a:prstGeom>
          <a:solidFill>
            <a:srgbClr val="FCE0DC"/>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p:cNvSpPr/>
          <p:nvPr/>
        </p:nvSpPr>
        <p:spPr>
          <a:xfrm>
            <a:off x="10323576" y="1874519"/>
            <a:ext cx="694944" cy="694944"/>
          </a:xfrm>
          <a:prstGeom prst="ellipse">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ptos"/>
              </a:defRPr>
            </a:pPr>
            <a:r>
              <a:rPr dirty="0">
                <a:latin typeface="Aptos"/>
              </a:rPr>
              <a:t>5</a:t>
            </a:r>
          </a:p>
        </p:txBody>
      </p:sp>
      <p:sp>
        <p:nvSpPr>
          <p:cNvPr id="52" name="TextBox 51"/>
          <p:cNvSpPr txBox="1"/>
          <p:nvPr/>
        </p:nvSpPr>
        <p:spPr>
          <a:xfrm>
            <a:off x="9802368" y="2743200"/>
            <a:ext cx="1737360" cy="307777"/>
          </a:xfrm>
          <a:prstGeom prst="rect">
            <a:avLst/>
          </a:prstGeom>
          <a:noFill/>
        </p:spPr>
        <p:txBody>
          <a:bodyPr wrap="square" lIns="45720" rIns="45720" anchor="t">
            <a:spAutoFit/>
          </a:bodyPr>
          <a:lstStyle/>
          <a:p>
            <a:pPr algn="ctr">
              <a:defRPr sz="1400" b="1">
                <a:solidFill>
                  <a:srgbClr val="0F2A69"/>
                </a:solidFill>
                <a:latin typeface="Aptos"/>
              </a:defRPr>
            </a:pPr>
            <a:r>
              <a:rPr dirty="0" err="1">
                <a:latin typeface="Aptos"/>
              </a:rPr>
              <a:t>Очень</a:t>
            </a:r>
            <a:r>
              <a:rPr dirty="0">
                <a:latin typeface="Aptos"/>
              </a:rPr>
              <a:t> </a:t>
            </a:r>
            <a:r>
              <a:rPr dirty="0" err="1">
                <a:latin typeface="Aptos"/>
              </a:rPr>
              <a:t>высокая</a:t>
            </a:r>
            <a:endParaRPr dirty="0">
              <a:latin typeface="Aptos"/>
            </a:endParaRPr>
          </a:p>
        </p:txBody>
      </p:sp>
      <p:sp>
        <p:nvSpPr>
          <p:cNvPr id="54" name="Rounded Rectangle 53"/>
          <p:cNvSpPr/>
          <p:nvPr/>
        </p:nvSpPr>
        <p:spPr>
          <a:xfrm>
            <a:off x="10140696" y="5230368"/>
            <a:ext cx="1051560" cy="320040"/>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КОЭФ. 5</a:t>
            </a:r>
          </a:p>
        </p:txBody>
      </p:sp>
      <p:pic>
        <p:nvPicPr>
          <p:cNvPr id="55"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56" name="Группа 55"/>
          <p:cNvGrpSpPr/>
          <p:nvPr/>
        </p:nvGrpSpPr>
        <p:grpSpPr>
          <a:xfrm>
            <a:off x="1508760" y="6263640"/>
            <a:ext cx="10835640" cy="502920"/>
            <a:chOff x="1508760" y="6263640"/>
            <a:chExt cx="10835640" cy="502920"/>
          </a:xfrm>
        </p:grpSpPr>
        <p:sp>
          <p:nvSpPr>
            <p:cNvPr id="57"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xtBox 57"/>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dirty="0">
                  <a:latin typeface="Aptos"/>
                </a:rPr>
                <a:t>1</a:t>
              </a:r>
              <a:r>
                <a:rPr lang="ru-RU" dirty="0">
                  <a:latin typeface="Aptos"/>
                </a:rPr>
                <a:t>1</a:t>
              </a:r>
              <a:endParaRPr dirty="0">
                <a:latin typeface="Aptos"/>
              </a:endParaRPr>
            </a:p>
          </p:txBody>
        </p:sp>
        <p:sp>
          <p:nvSpPr>
            <p:cNvPr id="59" name="TextBox 58"/>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
        <p:nvSpPr>
          <p:cNvPr id="60" name="TextBox 59"/>
          <p:cNvSpPr txBox="1"/>
          <p:nvPr/>
        </p:nvSpPr>
        <p:spPr>
          <a:xfrm>
            <a:off x="2999232" y="3199043"/>
            <a:ext cx="1682496" cy="2031325"/>
          </a:xfrm>
          <a:prstGeom prst="rect">
            <a:avLst/>
          </a:prstGeom>
          <a:noFill/>
        </p:spPr>
        <p:txBody>
          <a:bodyPr wrap="square" lIns="45720" rIns="45720" anchor="ctr">
            <a:spAutoFit/>
          </a:bodyPr>
          <a:lstStyle/>
          <a:p>
            <a:pPr algn="ctr">
              <a:defRPr sz="1200" b="0">
                <a:solidFill>
                  <a:srgbClr val="19315F"/>
                </a:solidFill>
                <a:latin typeface="Aptos"/>
              </a:defRPr>
            </a:pPr>
            <a:r>
              <a:rPr lang="ru-RU" sz="900" kern="0" dirty="0">
                <a:ea typeface="Times New Roman" panose="02020603050405020304" pitchFamily="18" charset="0"/>
                <a:cs typeface="Times New Roman" panose="02020603050405020304" pitchFamily="18" charset="0"/>
              </a:rPr>
              <a:t>Не должно произойти при штатных условиях. Сложно представить опасное событие, однако может произойти. Получение травмы, вредного воздействия на организм работника при реализации опасного события маловероятно. Опасность или ее проявления могут вызвать незначительный ущерб. </a:t>
            </a:r>
          </a:p>
          <a:p>
            <a:pPr algn="ctr">
              <a:defRPr sz="1200" b="0">
                <a:solidFill>
                  <a:srgbClr val="19315F"/>
                </a:solidFill>
                <a:latin typeface="Aptos"/>
              </a:defRPr>
            </a:pPr>
            <a:endParaRPr sz="900" dirty="0">
              <a:latin typeface="Aptos"/>
            </a:endParaRPr>
          </a:p>
        </p:txBody>
      </p:sp>
      <p:sp>
        <p:nvSpPr>
          <p:cNvPr id="61" name="TextBox 60"/>
          <p:cNvSpPr txBox="1"/>
          <p:nvPr/>
        </p:nvSpPr>
        <p:spPr>
          <a:xfrm>
            <a:off x="5321808" y="3476042"/>
            <a:ext cx="1682496" cy="1754326"/>
          </a:xfrm>
          <a:prstGeom prst="rect">
            <a:avLst/>
          </a:prstGeom>
          <a:noFill/>
        </p:spPr>
        <p:txBody>
          <a:bodyPr wrap="square" lIns="45720" rIns="45720" anchor="ctr">
            <a:spAutoFit/>
          </a:bodyPr>
          <a:lstStyle/>
          <a:p>
            <a:pPr algn="ctr">
              <a:defRPr sz="1200" b="0">
                <a:solidFill>
                  <a:srgbClr val="19315F"/>
                </a:solidFill>
                <a:latin typeface="Aptos"/>
              </a:defRPr>
            </a:pPr>
            <a:r>
              <a:rPr lang="ru-RU" sz="900" kern="0" dirty="0">
                <a:ea typeface="Times New Roman" panose="02020603050405020304" pitchFamily="18" charset="0"/>
                <a:cs typeface="Times New Roman" panose="02020603050405020304" pitchFamily="18" charset="0"/>
              </a:rPr>
              <a:t>Возможно или уже были случаи. Опасное событие иногда может произойти/ не характерно, но может произойти. Вероятность получение травмы, вредного воздействия на организм работника при реализации опасного события средняя. Опасность или ее проявления могут вызвать определенный ущерб.</a:t>
            </a:r>
          </a:p>
        </p:txBody>
      </p:sp>
      <p:sp>
        <p:nvSpPr>
          <p:cNvPr id="62" name="TextBox 61"/>
          <p:cNvSpPr txBox="1"/>
          <p:nvPr/>
        </p:nvSpPr>
        <p:spPr>
          <a:xfrm>
            <a:off x="7589520" y="4030039"/>
            <a:ext cx="1682496" cy="1200329"/>
          </a:xfrm>
          <a:prstGeom prst="rect">
            <a:avLst/>
          </a:prstGeom>
          <a:noFill/>
        </p:spPr>
        <p:txBody>
          <a:bodyPr wrap="square" lIns="45720" rIns="45720" anchor="ctr">
            <a:spAutoFit/>
          </a:bodyPr>
          <a:lstStyle/>
          <a:p>
            <a:pPr algn="ctr">
              <a:defRPr sz="1200" b="0">
                <a:solidFill>
                  <a:srgbClr val="19315F"/>
                </a:solidFill>
                <a:latin typeface="Aptos"/>
              </a:defRPr>
            </a:pPr>
            <a:r>
              <a:rPr lang="ru-RU" sz="900" kern="0" dirty="0">
                <a:ea typeface="Times New Roman" panose="02020603050405020304" pitchFamily="18" charset="0"/>
                <a:cs typeface="Times New Roman" panose="02020603050405020304" pitchFamily="18" charset="0"/>
              </a:rPr>
              <a:t>Случается периодически. Опасное событие происходит достаточно часто, высокая степень возможности реализации опасного события. Опасность или ее проявления могут вызвать значительный ущерб.</a:t>
            </a:r>
          </a:p>
        </p:txBody>
      </p:sp>
      <p:sp>
        <p:nvSpPr>
          <p:cNvPr id="63" name="TextBox 62"/>
          <p:cNvSpPr txBox="1"/>
          <p:nvPr/>
        </p:nvSpPr>
        <p:spPr>
          <a:xfrm>
            <a:off x="9857232" y="4168539"/>
            <a:ext cx="1682496" cy="1061829"/>
          </a:xfrm>
          <a:prstGeom prst="rect">
            <a:avLst/>
          </a:prstGeom>
          <a:noFill/>
        </p:spPr>
        <p:txBody>
          <a:bodyPr wrap="square" lIns="45720" rIns="45720" anchor="ctr">
            <a:spAutoFit/>
          </a:bodyPr>
          <a:lstStyle/>
          <a:p>
            <a:pPr algn="ctr">
              <a:defRPr sz="1200" b="0">
                <a:solidFill>
                  <a:srgbClr val="19315F"/>
                </a:solidFill>
                <a:latin typeface="Aptos"/>
              </a:defRPr>
            </a:pPr>
            <a:r>
              <a:rPr lang="ru-RU" sz="900" kern="0" dirty="0">
                <a:ea typeface="Times New Roman" panose="02020603050405020304" pitchFamily="18" charset="0"/>
                <a:cs typeface="Times New Roman" panose="02020603050405020304" pitchFamily="18" charset="0"/>
              </a:rPr>
              <a:t>Случается регулярно, что подтверждено статистикой. Событие происходит очень часто. Опасность или ее проявления могут вызвать серьезный, непоправимый ущерб.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10496207" cy="400110"/>
          </a:xfrm>
          <a:prstGeom prst="rect">
            <a:avLst/>
          </a:prstGeom>
          <a:noFill/>
        </p:spPr>
        <p:txBody>
          <a:bodyPr wrap="none">
            <a:spAutoFit/>
          </a:bodyPr>
          <a:lstStyle/>
          <a:p>
            <a:pPr>
              <a:defRPr sz="2700" b="1">
                <a:solidFill>
                  <a:srgbClr val="0F2A69"/>
                </a:solidFill>
                <a:latin typeface="Aptos Display"/>
              </a:defRPr>
            </a:pPr>
            <a:r>
              <a:rPr lang="ru-RU" sz="2000" dirty="0"/>
              <a:t>АВТОМАТИЗАЦИЯ ПРОЦЕССА ОПР НА ПРИМЕРЕ РАБОТЫ В СИСТЕМЕ ВРМ СОТ</a:t>
            </a:r>
          </a:p>
        </p:txBody>
      </p:sp>
      <p:sp>
        <p:nvSpPr>
          <p:cNvPr id="27" name="TextBox 26"/>
          <p:cNvSpPr txBox="1"/>
          <p:nvPr/>
        </p:nvSpPr>
        <p:spPr>
          <a:xfrm>
            <a:off x="1527048" y="841248"/>
            <a:ext cx="3478837" cy="269304"/>
          </a:xfrm>
          <a:prstGeom prst="rect">
            <a:avLst/>
          </a:prstGeom>
          <a:noFill/>
        </p:spPr>
        <p:txBody>
          <a:bodyPr wrap="none">
            <a:spAutoFit/>
          </a:bodyPr>
          <a:lstStyle/>
          <a:p>
            <a:pPr>
              <a:defRPr sz="1150">
                <a:solidFill>
                  <a:srgbClr val="657797"/>
                </a:solidFill>
                <a:latin typeface="Aptos"/>
              </a:defRPr>
            </a:pPr>
            <a:r>
              <a:rPr dirty="0" err="1">
                <a:latin typeface="Aptos"/>
              </a:rPr>
              <a:t>Оценка</a:t>
            </a:r>
            <a:r>
              <a:rPr dirty="0">
                <a:latin typeface="Aptos"/>
              </a:rPr>
              <a:t> </a:t>
            </a:r>
            <a:r>
              <a:rPr dirty="0" err="1">
                <a:latin typeface="Aptos"/>
              </a:rPr>
              <a:t>тяжести</a:t>
            </a:r>
            <a:r>
              <a:rPr dirty="0">
                <a:latin typeface="Aptos"/>
              </a:rPr>
              <a:t> </a:t>
            </a:r>
            <a:r>
              <a:rPr dirty="0" err="1">
                <a:latin typeface="Aptos"/>
              </a:rPr>
              <a:t>последствий</a:t>
            </a:r>
            <a:r>
              <a:rPr dirty="0">
                <a:latin typeface="Aptos"/>
              </a:rPr>
              <a:t> </a:t>
            </a:r>
            <a:r>
              <a:rPr dirty="0" err="1">
                <a:latin typeface="Aptos"/>
              </a:rPr>
              <a:t>опасного</a:t>
            </a:r>
            <a:r>
              <a:rPr dirty="0">
                <a:latin typeface="Aptos"/>
              </a:rPr>
              <a:t> </a:t>
            </a:r>
            <a:r>
              <a:rPr dirty="0" err="1">
                <a:latin typeface="Aptos"/>
              </a:rPr>
              <a:t>события</a:t>
            </a:r>
            <a:endParaRPr dirty="0">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378739" y="1554480"/>
            <a:ext cx="11188421" cy="65836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556252" y="1700784"/>
            <a:ext cx="411480" cy="329184"/>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1</a:t>
            </a:r>
          </a:p>
        </p:txBody>
      </p:sp>
      <p:sp>
        <p:nvSpPr>
          <p:cNvPr id="32" name="TextBox 31"/>
          <p:cNvSpPr txBox="1"/>
          <p:nvPr/>
        </p:nvSpPr>
        <p:spPr>
          <a:xfrm>
            <a:off x="1110072" y="1645921"/>
            <a:ext cx="4695530" cy="446276"/>
          </a:xfrm>
          <a:prstGeom prst="rect">
            <a:avLst/>
          </a:prstGeom>
          <a:noFill/>
        </p:spPr>
        <p:txBody>
          <a:bodyPr wrap="square" lIns="45720" rIns="45720" anchor="t">
            <a:spAutoFit/>
          </a:bodyPr>
          <a:lstStyle/>
          <a:p>
            <a:pPr>
              <a:lnSpc>
                <a:spcPct val="115000"/>
              </a:lnSpc>
              <a:spcAft>
                <a:spcPts val="800"/>
              </a:spcAft>
            </a:pPr>
            <a:r>
              <a:rPr lang="ru-RU" sz="1000" b="1" dirty="0">
                <a:solidFill>
                  <a:srgbClr val="143787"/>
                </a:solidFill>
                <a:latin typeface="Aptos Display"/>
              </a:rPr>
              <a:t>Незначительный ущерб (дискомфорт, кратковременное ухудшение состояния здоровья работника на рабочем месте)</a:t>
            </a:r>
          </a:p>
        </p:txBody>
      </p:sp>
      <p:sp>
        <p:nvSpPr>
          <p:cNvPr id="33" name="TextBox 32"/>
          <p:cNvSpPr txBox="1"/>
          <p:nvPr/>
        </p:nvSpPr>
        <p:spPr>
          <a:xfrm>
            <a:off x="5738392" y="1645921"/>
            <a:ext cx="4934310" cy="553998"/>
          </a:xfrm>
          <a:prstGeom prst="rect">
            <a:avLst/>
          </a:prstGeom>
          <a:noFill/>
        </p:spPr>
        <p:txBody>
          <a:bodyPr wrap="square" lIns="45720" rIns="45720" anchor="t">
            <a:spAutoFit/>
          </a:bodyPr>
          <a:lstStyle/>
          <a:p>
            <a:pPr>
              <a:defRPr sz="1120" b="0">
                <a:solidFill>
                  <a:srgbClr val="19315F"/>
                </a:solidFill>
                <a:latin typeface="Aptos"/>
              </a:defRPr>
            </a:pPr>
            <a:r>
              <a:rPr lang="ru-RU" sz="1000" dirty="0"/>
              <a:t>Незначительные повреждения. Пострадавшему не требуется оказание медицинской помощи. Неблагоприятные изменения в организме работника, восстанавливающиеся к началу следующей смены.</a:t>
            </a:r>
            <a:endParaRPr sz="1000" dirty="0">
              <a:latin typeface="Aptos"/>
            </a:endParaRPr>
          </a:p>
        </p:txBody>
      </p:sp>
      <p:sp>
        <p:nvSpPr>
          <p:cNvPr id="34" name="Rounded Rectangle 33"/>
          <p:cNvSpPr/>
          <p:nvPr/>
        </p:nvSpPr>
        <p:spPr>
          <a:xfrm>
            <a:off x="378739" y="2423160"/>
            <a:ext cx="11188421" cy="65836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ounded Rectangle 34"/>
          <p:cNvSpPr/>
          <p:nvPr/>
        </p:nvSpPr>
        <p:spPr>
          <a:xfrm>
            <a:off x="556252" y="2569464"/>
            <a:ext cx="411480" cy="329184"/>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2</a:t>
            </a:r>
          </a:p>
        </p:txBody>
      </p:sp>
      <p:sp>
        <p:nvSpPr>
          <p:cNvPr id="36" name="TextBox 35"/>
          <p:cNvSpPr txBox="1"/>
          <p:nvPr/>
        </p:nvSpPr>
        <p:spPr>
          <a:xfrm>
            <a:off x="1110072" y="2514600"/>
            <a:ext cx="4324594" cy="592470"/>
          </a:xfrm>
          <a:prstGeom prst="rect">
            <a:avLst/>
          </a:prstGeom>
          <a:noFill/>
        </p:spPr>
        <p:txBody>
          <a:bodyPr wrap="square" lIns="45720" rIns="45720" anchor="t">
            <a:spAutoFit/>
          </a:bodyPr>
          <a:lstStyle/>
          <a:p>
            <a:pPr>
              <a:defRPr sz="1250" b="1">
                <a:solidFill>
                  <a:srgbClr val="0F2A69"/>
                </a:solidFill>
                <a:latin typeface="Aptos"/>
              </a:defRPr>
            </a:pPr>
            <a:r>
              <a:rPr lang="ru-RU" sz="1000" kern="0" dirty="0">
                <a:ea typeface="Times New Roman" panose="02020603050405020304" pitchFamily="18" charset="0"/>
                <a:cs typeface="Times New Roman" panose="02020603050405020304" pitchFamily="18" charset="0"/>
              </a:rPr>
              <a:t>Малый ущерб (микротравма, воздействие на состояние здоровья работника незначительно)</a:t>
            </a:r>
            <a:endParaRPr lang="ru-RU" sz="1000" kern="100" dirty="0">
              <a:ea typeface="Aptos" panose="020B0004020202020204" pitchFamily="34" charset="0"/>
              <a:cs typeface="Times New Roman" panose="02020603050405020304" pitchFamily="18" charset="0"/>
            </a:endParaRPr>
          </a:p>
          <a:p>
            <a:pPr algn="l">
              <a:defRPr sz="1250" b="1">
                <a:solidFill>
                  <a:srgbClr val="0F2A69"/>
                </a:solidFill>
                <a:latin typeface="Aptos"/>
              </a:defRPr>
            </a:pPr>
            <a:endParaRPr dirty="0">
              <a:latin typeface="Aptos"/>
            </a:endParaRPr>
          </a:p>
        </p:txBody>
      </p:sp>
      <p:sp>
        <p:nvSpPr>
          <p:cNvPr id="37" name="TextBox 36"/>
          <p:cNvSpPr txBox="1"/>
          <p:nvPr/>
        </p:nvSpPr>
        <p:spPr>
          <a:xfrm>
            <a:off x="5738392" y="2423160"/>
            <a:ext cx="4924564" cy="572464"/>
          </a:xfrm>
          <a:prstGeom prst="rect">
            <a:avLst/>
          </a:prstGeom>
          <a:noFill/>
        </p:spPr>
        <p:txBody>
          <a:bodyPr wrap="square" lIns="45720" rIns="45720" anchor="t">
            <a:spAutoFit/>
          </a:bodyPr>
          <a:lstStyle/>
          <a:p>
            <a:pPr>
              <a:defRPr sz="1120" b="0">
                <a:solidFill>
                  <a:srgbClr val="19315F"/>
                </a:solidFill>
                <a:latin typeface="Aptos"/>
              </a:defRPr>
            </a:pPr>
            <a:r>
              <a:rPr lang="ru-RU" sz="1000" dirty="0"/>
              <a:t>Травма, требующая оказания простых мер первой помощи (легкие ушибы, синяки и т.п.). Незначительное воздействие на организм работника, организм быстро восстанавливается</a:t>
            </a:r>
            <a:r>
              <a:rPr lang="ru-RU" sz="1120" dirty="0"/>
              <a:t>.</a:t>
            </a:r>
            <a:endParaRPr dirty="0">
              <a:latin typeface="Aptos"/>
            </a:endParaRPr>
          </a:p>
        </p:txBody>
      </p:sp>
      <p:sp>
        <p:nvSpPr>
          <p:cNvPr id="38" name="Rounded Rectangle 37"/>
          <p:cNvSpPr/>
          <p:nvPr/>
        </p:nvSpPr>
        <p:spPr>
          <a:xfrm>
            <a:off x="378739" y="3291839"/>
            <a:ext cx="11188421" cy="65836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ounded Rectangle 38"/>
          <p:cNvSpPr/>
          <p:nvPr/>
        </p:nvSpPr>
        <p:spPr>
          <a:xfrm>
            <a:off x="556252" y="3438144"/>
            <a:ext cx="411480" cy="329184"/>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3</a:t>
            </a:r>
          </a:p>
        </p:txBody>
      </p:sp>
      <p:sp>
        <p:nvSpPr>
          <p:cNvPr id="40" name="TextBox 39"/>
          <p:cNvSpPr txBox="1"/>
          <p:nvPr/>
        </p:nvSpPr>
        <p:spPr>
          <a:xfrm>
            <a:off x="1110072" y="3383279"/>
            <a:ext cx="4695530" cy="592470"/>
          </a:xfrm>
          <a:prstGeom prst="rect">
            <a:avLst/>
          </a:prstGeom>
          <a:noFill/>
        </p:spPr>
        <p:txBody>
          <a:bodyPr wrap="square" lIns="45720" rIns="45720" anchor="t">
            <a:spAutoFit/>
          </a:bodyPr>
          <a:lstStyle/>
          <a:p>
            <a:pPr>
              <a:defRPr sz="1250" b="1">
                <a:solidFill>
                  <a:srgbClr val="0F2A69"/>
                </a:solidFill>
                <a:latin typeface="Aptos"/>
              </a:defRPr>
            </a:pPr>
            <a:r>
              <a:rPr lang="ru-RU" sz="1000" kern="0" dirty="0">
                <a:ea typeface="Times New Roman" panose="02020603050405020304" pitchFamily="18" charset="0"/>
                <a:cs typeface="Times New Roman" panose="02020603050405020304" pitchFamily="18" charset="0"/>
              </a:rPr>
              <a:t>Средний ущерб  (временная утрата трудоспособности, неблагоприятное воздействие на состояние здоровья работника)</a:t>
            </a:r>
            <a:endParaRPr lang="ru-RU" sz="1000" kern="100" dirty="0">
              <a:ea typeface="Aptos" panose="020B0004020202020204" pitchFamily="34" charset="0"/>
              <a:cs typeface="Times New Roman" panose="02020603050405020304" pitchFamily="18" charset="0"/>
            </a:endParaRPr>
          </a:p>
          <a:p>
            <a:pPr algn="l">
              <a:defRPr sz="1250" b="1">
                <a:solidFill>
                  <a:srgbClr val="0F2A69"/>
                </a:solidFill>
                <a:latin typeface="Aptos"/>
              </a:defRPr>
            </a:pPr>
            <a:endParaRPr dirty="0">
              <a:latin typeface="Aptos"/>
            </a:endParaRPr>
          </a:p>
        </p:txBody>
      </p:sp>
      <p:sp>
        <p:nvSpPr>
          <p:cNvPr id="41" name="TextBox 40"/>
          <p:cNvSpPr txBox="1"/>
          <p:nvPr/>
        </p:nvSpPr>
        <p:spPr>
          <a:xfrm>
            <a:off x="5738392" y="3291839"/>
            <a:ext cx="5645888" cy="818686"/>
          </a:xfrm>
          <a:prstGeom prst="rect">
            <a:avLst/>
          </a:prstGeom>
          <a:noFill/>
        </p:spPr>
        <p:txBody>
          <a:bodyPr wrap="square" lIns="45720" rIns="45720" anchor="t">
            <a:spAutoFit/>
          </a:bodyPr>
          <a:lstStyle/>
          <a:p>
            <a:pPr>
              <a:defRPr sz="1120" b="0">
                <a:solidFill>
                  <a:srgbClr val="19315F"/>
                </a:solidFill>
                <a:latin typeface="Aptos"/>
              </a:defRPr>
            </a:pPr>
            <a:r>
              <a:rPr lang="ru-RU" sz="900" dirty="0"/>
              <a:t>Заболевание или травма легкой степени тяжести, подразумевающие оказание медицинской помощи, пострадавшего работника доставляют в организацию здравоохранения или требуется ее посещение </a:t>
            </a:r>
          </a:p>
          <a:p>
            <a:pPr>
              <a:defRPr sz="1120" b="0">
                <a:solidFill>
                  <a:srgbClr val="19315F"/>
                </a:solidFill>
                <a:latin typeface="Aptos"/>
              </a:defRPr>
            </a:pPr>
            <a:r>
              <a:rPr lang="ru-RU" sz="900" dirty="0"/>
              <a:t>с потерей трудоспособности до 30 дней. Лёгкий несчастный случай на производстве. Проявление начальных признаков профессионального(</a:t>
            </a:r>
            <a:r>
              <a:rPr lang="ru-RU" sz="900" dirty="0" err="1"/>
              <a:t>ых</a:t>
            </a:r>
            <a:r>
              <a:rPr lang="ru-RU" sz="900" dirty="0"/>
              <a:t>) заболевания(</a:t>
            </a:r>
            <a:r>
              <a:rPr lang="ru-RU" sz="900" dirty="0" err="1"/>
              <a:t>й</a:t>
            </a:r>
            <a:r>
              <a:rPr lang="ru-RU" sz="900" dirty="0"/>
              <a:t>), временная утрата трудоспособности. </a:t>
            </a:r>
          </a:p>
          <a:p>
            <a:pPr algn="l">
              <a:defRPr sz="1120" b="0">
                <a:solidFill>
                  <a:srgbClr val="19315F"/>
                </a:solidFill>
                <a:latin typeface="Aptos"/>
              </a:defRPr>
            </a:pPr>
            <a:endParaRPr dirty="0">
              <a:latin typeface="Aptos"/>
            </a:endParaRPr>
          </a:p>
        </p:txBody>
      </p:sp>
      <p:sp>
        <p:nvSpPr>
          <p:cNvPr id="42" name="Rounded Rectangle 41"/>
          <p:cNvSpPr/>
          <p:nvPr/>
        </p:nvSpPr>
        <p:spPr>
          <a:xfrm>
            <a:off x="378739" y="4160520"/>
            <a:ext cx="11188421" cy="65836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42"/>
          <p:cNvSpPr/>
          <p:nvPr/>
        </p:nvSpPr>
        <p:spPr>
          <a:xfrm>
            <a:off x="556252" y="4306824"/>
            <a:ext cx="411480" cy="329184"/>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4</a:t>
            </a:r>
          </a:p>
        </p:txBody>
      </p:sp>
      <p:sp>
        <p:nvSpPr>
          <p:cNvPr id="44" name="TextBox 43"/>
          <p:cNvSpPr txBox="1"/>
          <p:nvPr/>
        </p:nvSpPr>
        <p:spPr>
          <a:xfrm>
            <a:off x="1110072" y="4251959"/>
            <a:ext cx="4695530" cy="525785"/>
          </a:xfrm>
          <a:prstGeom prst="rect">
            <a:avLst/>
          </a:prstGeom>
          <a:noFill/>
        </p:spPr>
        <p:txBody>
          <a:bodyPr wrap="square" lIns="45720" rIns="45720" anchor="t">
            <a:spAutoFit/>
          </a:bodyPr>
          <a:lstStyle/>
          <a:p>
            <a:pPr>
              <a:lnSpc>
                <a:spcPct val="115000"/>
              </a:lnSpc>
              <a:spcAft>
                <a:spcPts val="800"/>
              </a:spcAft>
            </a:pPr>
            <a:r>
              <a:rPr lang="ru-RU" sz="1000" b="1" kern="0" dirty="0">
                <a:solidFill>
                  <a:srgbClr val="143787"/>
                </a:solidFill>
                <a:latin typeface="Aptos Display"/>
                <a:ea typeface="Times New Roman" panose="02020603050405020304" pitchFamily="18" charset="0"/>
                <a:cs typeface="Times New Roman" panose="02020603050405020304" pitchFamily="18" charset="0"/>
              </a:rPr>
              <a:t>Большой ущерб (значительная утрата трудоспособности</a:t>
            </a:r>
            <a:r>
              <a:rPr lang="ru-RU" sz="1000" b="1" kern="0" dirty="0">
                <a:latin typeface="Aptos Display"/>
                <a:ea typeface="Times New Roman" panose="02020603050405020304" pitchFamily="18" charset="0"/>
                <a:cs typeface="Times New Roman" panose="02020603050405020304" pitchFamily="18" charset="0"/>
              </a:rPr>
              <a:t>)</a:t>
            </a:r>
            <a:endParaRPr lang="ru-RU" sz="1000" b="1" kern="100" dirty="0">
              <a:latin typeface="Aptos Display"/>
              <a:ea typeface="Aptos" panose="020B0004020202020204" pitchFamily="34" charset="0"/>
              <a:cs typeface="Times New Roman" panose="02020603050405020304" pitchFamily="18" charset="0"/>
            </a:endParaRPr>
          </a:p>
          <a:p>
            <a:pPr algn="l">
              <a:defRPr sz="1250" b="1">
                <a:solidFill>
                  <a:srgbClr val="0F2A69"/>
                </a:solidFill>
                <a:latin typeface="Aptos"/>
              </a:defRPr>
            </a:pPr>
            <a:endParaRPr sz="1000" dirty="0">
              <a:latin typeface="Aptos"/>
            </a:endParaRPr>
          </a:p>
        </p:txBody>
      </p:sp>
      <p:sp>
        <p:nvSpPr>
          <p:cNvPr id="45" name="TextBox 44"/>
          <p:cNvSpPr txBox="1"/>
          <p:nvPr/>
        </p:nvSpPr>
        <p:spPr>
          <a:xfrm>
            <a:off x="5738392" y="4160520"/>
            <a:ext cx="6003704" cy="646331"/>
          </a:xfrm>
          <a:prstGeom prst="rect">
            <a:avLst/>
          </a:prstGeom>
          <a:noFill/>
        </p:spPr>
        <p:txBody>
          <a:bodyPr wrap="square" lIns="45720" rIns="45720" anchor="t">
            <a:spAutoFit/>
          </a:bodyPr>
          <a:lstStyle/>
          <a:p>
            <a:pPr>
              <a:defRPr sz="1120" b="0">
                <a:solidFill>
                  <a:srgbClr val="19315F"/>
                </a:solidFill>
                <a:latin typeface="Aptos"/>
              </a:defRPr>
            </a:pPr>
            <a:r>
              <a:rPr lang="ru-RU" sz="900" dirty="0"/>
              <a:t>Тяжелый несчастный случай на производстве. Требуется лечение в стационаре организации здравоохранения. Длительное расстройство здоровья работника с временной потерей трудоспособности более 30 дней, инвалидность без потери трудоспособности, профессиональное заболевание средней тяжести без потери трудоспособности. </a:t>
            </a:r>
            <a:endParaRPr sz="900" dirty="0">
              <a:latin typeface="Aptos"/>
            </a:endParaRPr>
          </a:p>
        </p:txBody>
      </p:sp>
      <p:sp>
        <p:nvSpPr>
          <p:cNvPr id="46" name="Rounded Rectangle 45"/>
          <p:cNvSpPr/>
          <p:nvPr/>
        </p:nvSpPr>
        <p:spPr>
          <a:xfrm>
            <a:off x="378739" y="5029200"/>
            <a:ext cx="11188421" cy="65836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ounded Rectangle 46"/>
          <p:cNvSpPr/>
          <p:nvPr/>
        </p:nvSpPr>
        <p:spPr>
          <a:xfrm>
            <a:off x="556252" y="5175504"/>
            <a:ext cx="411480" cy="329184"/>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5</a:t>
            </a:r>
          </a:p>
        </p:txBody>
      </p:sp>
      <p:sp>
        <p:nvSpPr>
          <p:cNvPr id="48" name="TextBox 47"/>
          <p:cNvSpPr txBox="1"/>
          <p:nvPr/>
        </p:nvSpPr>
        <p:spPr>
          <a:xfrm>
            <a:off x="1110072" y="5120640"/>
            <a:ext cx="3686216" cy="746358"/>
          </a:xfrm>
          <a:prstGeom prst="rect">
            <a:avLst/>
          </a:prstGeom>
          <a:noFill/>
        </p:spPr>
        <p:txBody>
          <a:bodyPr wrap="square" lIns="45720" rIns="45720" anchor="t">
            <a:spAutoFit/>
          </a:bodyPr>
          <a:lstStyle/>
          <a:p>
            <a:pPr>
              <a:defRPr sz="1250" b="1">
                <a:solidFill>
                  <a:srgbClr val="0F2A69"/>
                </a:solidFill>
                <a:latin typeface="Aptos"/>
              </a:defRPr>
            </a:pPr>
            <a:r>
              <a:rPr lang="ru-RU" sz="1000" kern="0" dirty="0">
                <a:ea typeface="Times New Roman" panose="02020603050405020304" pitchFamily="18" charset="0"/>
                <a:cs typeface="Times New Roman" panose="02020603050405020304" pitchFamily="18" charset="0"/>
              </a:rPr>
              <a:t>Очень большой ущерб (смертельный случай, хроническое заболевание, непоправимый ущерб здоровью)</a:t>
            </a:r>
            <a:endParaRPr lang="ru-RU" sz="1000" kern="100" dirty="0">
              <a:ea typeface="Aptos" panose="020B0004020202020204" pitchFamily="34" charset="0"/>
              <a:cs typeface="Times New Roman" panose="02020603050405020304" pitchFamily="18" charset="0"/>
            </a:endParaRPr>
          </a:p>
          <a:p>
            <a:pPr algn="l">
              <a:defRPr sz="1250" b="1">
                <a:solidFill>
                  <a:srgbClr val="0F2A69"/>
                </a:solidFill>
                <a:latin typeface="Aptos"/>
              </a:defRPr>
            </a:pPr>
            <a:endParaRPr dirty="0">
              <a:latin typeface="Aptos"/>
            </a:endParaRPr>
          </a:p>
        </p:txBody>
      </p:sp>
      <p:sp>
        <p:nvSpPr>
          <p:cNvPr id="49" name="TextBox 48"/>
          <p:cNvSpPr txBox="1"/>
          <p:nvPr/>
        </p:nvSpPr>
        <p:spPr>
          <a:xfrm>
            <a:off x="5738392" y="5120640"/>
            <a:ext cx="5761558" cy="507831"/>
          </a:xfrm>
          <a:prstGeom prst="rect">
            <a:avLst/>
          </a:prstGeom>
          <a:noFill/>
        </p:spPr>
        <p:txBody>
          <a:bodyPr wrap="square" lIns="45720" rIns="45720" anchor="t">
            <a:spAutoFit/>
          </a:bodyPr>
          <a:lstStyle/>
          <a:p>
            <a:pPr>
              <a:defRPr sz="1120" b="0">
                <a:solidFill>
                  <a:srgbClr val="19315F"/>
                </a:solidFill>
                <a:latin typeface="Aptos"/>
              </a:defRPr>
            </a:pPr>
            <a:r>
              <a:rPr lang="ru-RU" sz="900" dirty="0"/>
              <a:t>Травма, повлекшая смерть работника (работников). Травма, заболевание с потерей трудоспособности, приведшая к инвалидности с потерей трудоспособности или профессиональному заболеванию тяжелой степени. Стойкая утрата трудоспособности.</a:t>
            </a:r>
            <a:r>
              <a:rPr sz="900" dirty="0">
                <a:latin typeface="Aptos"/>
              </a:rPr>
              <a:t> </a:t>
            </a:r>
            <a:r>
              <a:rPr sz="900" dirty="0" err="1">
                <a:latin typeface="Aptos"/>
              </a:rPr>
              <a:t>хроническое</a:t>
            </a:r>
            <a:r>
              <a:rPr sz="900" dirty="0">
                <a:latin typeface="Aptos"/>
              </a:rPr>
              <a:t> </a:t>
            </a:r>
            <a:r>
              <a:rPr sz="900" dirty="0" err="1">
                <a:latin typeface="Aptos"/>
              </a:rPr>
              <a:t>заболевание</a:t>
            </a:r>
            <a:r>
              <a:rPr sz="900" dirty="0">
                <a:latin typeface="Aptos"/>
              </a:rPr>
              <a:t>, </a:t>
            </a:r>
            <a:r>
              <a:rPr sz="900" dirty="0" err="1">
                <a:latin typeface="Aptos"/>
              </a:rPr>
              <a:t>непоправимый</a:t>
            </a:r>
            <a:r>
              <a:rPr sz="900" dirty="0">
                <a:latin typeface="Aptos"/>
              </a:rPr>
              <a:t> </a:t>
            </a:r>
            <a:r>
              <a:rPr sz="900" dirty="0" err="1">
                <a:latin typeface="Aptos"/>
              </a:rPr>
              <a:t>ущерб</a:t>
            </a:r>
            <a:r>
              <a:rPr lang="ru-RU" sz="900" dirty="0">
                <a:latin typeface="Aptos"/>
              </a:rPr>
              <a:t>.</a:t>
            </a:r>
            <a:endParaRPr sz="900" dirty="0">
              <a:latin typeface="Aptos"/>
            </a:endParaRPr>
          </a:p>
        </p:txBody>
      </p:sp>
      <p:sp>
        <p:nvSpPr>
          <p:cNvPr id="50" name="TextBox 49"/>
          <p:cNvSpPr txBox="1"/>
          <p:nvPr/>
        </p:nvSpPr>
        <p:spPr>
          <a:xfrm>
            <a:off x="868680" y="5852160"/>
            <a:ext cx="10515600" cy="274320"/>
          </a:xfrm>
          <a:prstGeom prst="rect">
            <a:avLst/>
          </a:prstGeom>
          <a:noFill/>
        </p:spPr>
        <p:txBody>
          <a:bodyPr wrap="square" lIns="45720" rIns="45720" anchor="t">
            <a:spAutoFit/>
          </a:bodyPr>
          <a:lstStyle/>
          <a:p>
            <a:pPr algn="ctr">
              <a:defRPr sz="1150" b="1">
                <a:solidFill>
                  <a:srgbClr val="657797"/>
                </a:solidFill>
                <a:latin typeface="Aptos"/>
              </a:defRPr>
            </a:pPr>
            <a:r>
              <a:rPr dirty="0" err="1">
                <a:latin typeface="Aptos"/>
              </a:rPr>
              <a:t>Степень</a:t>
            </a:r>
            <a:r>
              <a:rPr dirty="0">
                <a:latin typeface="Aptos"/>
              </a:rPr>
              <a:t> </a:t>
            </a:r>
            <a:r>
              <a:rPr dirty="0" err="1">
                <a:latin typeface="Aptos"/>
              </a:rPr>
              <a:t>тяжести</a:t>
            </a:r>
            <a:r>
              <a:rPr dirty="0">
                <a:latin typeface="Aptos"/>
              </a:rPr>
              <a:t> </a:t>
            </a:r>
            <a:r>
              <a:rPr dirty="0" err="1">
                <a:latin typeface="Aptos"/>
              </a:rPr>
              <a:t>учитывает</a:t>
            </a:r>
            <a:r>
              <a:rPr dirty="0">
                <a:latin typeface="Aptos"/>
              </a:rPr>
              <a:t> </a:t>
            </a:r>
            <a:r>
              <a:rPr dirty="0" err="1">
                <a:latin typeface="Aptos"/>
              </a:rPr>
              <a:t>реальный</a:t>
            </a:r>
            <a:r>
              <a:rPr dirty="0">
                <a:latin typeface="Aptos"/>
              </a:rPr>
              <a:t> </a:t>
            </a:r>
            <a:r>
              <a:rPr dirty="0" err="1">
                <a:latin typeface="Aptos"/>
              </a:rPr>
              <a:t>масштаб</a:t>
            </a:r>
            <a:r>
              <a:rPr dirty="0">
                <a:latin typeface="Aptos"/>
              </a:rPr>
              <a:t> </a:t>
            </a:r>
            <a:r>
              <a:rPr dirty="0" err="1">
                <a:latin typeface="Aptos"/>
              </a:rPr>
              <a:t>последствий</a:t>
            </a:r>
            <a:r>
              <a:rPr dirty="0">
                <a:latin typeface="Aptos"/>
              </a:rPr>
              <a:t> </a:t>
            </a:r>
            <a:r>
              <a:rPr dirty="0" err="1">
                <a:latin typeface="Aptos"/>
              </a:rPr>
              <a:t>для</a:t>
            </a:r>
            <a:r>
              <a:rPr dirty="0">
                <a:latin typeface="Aptos"/>
              </a:rPr>
              <a:t> </a:t>
            </a:r>
            <a:r>
              <a:rPr dirty="0" err="1">
                <a:latin typeface="Aptos"/>
              </a:rPr>
              <a:t>здоровья</a:t>
            </a:r>
            <a:r>
              <a:rPr dirty="0">
                <a:latin typeface="Aptos"/>
              </a:rPr>
              <a:t> </a:t>
            </a:r>
            <a:r>
              <a:rPr dirty="0" err="1">
                <a:latin typeface="Aptos"/>
              </a:rPr>
              <a:t>работника</a:t>
            </a:r>
            <a:r>
              <a:rPr dirty="0">
                <a:latin typeface="Aptos"/>
              </a:rPr>
              <a:t>.</a:t>
            </a:r>
          </a:p>
        </p:txBody>
      </p:sp>
      <p:pic>
        <p:nvPicPr>
          <p:cNvPr id="51"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52" name="Группа 51"/>
          <p:cNvGrpSpPr/>
          <p:nvPr/>
        </p:nvGrpSpPr>
        <p:grpSpPr>
          <a:xfrm>
            <a:off x="1508760" y="6263640"/>
            <a:ext cx="10835640" cy="502920"/>
            <a:chOff x="1508760" y="6263640"/>
            <a:chExt cx="10835640" cy="502920"/>
          </a:xfrm>
        </p:grpSpPr>
        <p:sp>
          <p:nvSpPr>
            <p:cNvPr id="53"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dirty="0">
                  <a:latin typeface="Aptos"/>
                </a:rPr>
                <a:t>1</a:t>
              </a:r>
              <a:r>
                <a:rPr lang="ru-RU" dirty="0">
                  <a:latin typeface="Aptos"/>
                </a:rPr>
                <a:t>2</a:t>
              </a:r>
              <a:endParaRPr dirty="0">
                <a:latin typeface="Aptos"/>
              </a:endParaRPr>
            </a:p>
          </p:txBody>
        </p:sp>
        <p:sp>
          <p:nvSpPr>
            <p:cNvPr id="55" name="TextBox 54"/>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10496207" cy="400110"/>
          </a:xfrm>
          <a:prstGeom prst="rect">
            <a:avLst/>
          </a:prstGeom>
          <a:noFill/>
        </p:spPr>
        <p:txBody>
          <a:bodyPr wrap="none">
            <a:spAutoFit/>
          </a:bodyPr>
          <a:lstStyle/>
          <a:p>
            <a:pPr>
              <a:defRPr sz="2700" b="1">
                <a:solidFill>
                  <a:srgbClr val="0F2A69"/>
                </a:solidFill>
                <a:latin typeface="Aptos Display"/>
              </a:defRPr>
            </a:pPr>
            <a:r>
              <a:rPr lang="ru-RU" sz="2000" dirty="0">
                <a:solidFill>
                  <a:srgbClr val="143787"/>
                </a:solidFill>
              </a:rPr>
              <a:t>АВТОМАТИЗАЦИЯ ПРОЦЕССА ОПР НА ПРИМЕРЕ РАБОТЫ В СИСТЕМЕ ВРМ СОТ</a:t>
            </a:r>
          </a:p>
        </p:txBody>
      </p:sp>
      <p:sp>
        <p:nvSpPr>
          <p:cNvPr id="27" name="TextBox 26"/>
          <p:cNvSpPr txBox="1"/>
          <p:nvPr/>
        </p:nvSpPr>
        <p:spPr>
          <a:xfrm>
            <a:off x="1527048" y="841248"/>
            <a:ext cx="2327881" cy="269304"/>
          </a:xfrm>
          <a:prstGeom prst="rect">
            <a:avLst/>
          </a:prstGeom>
          <a:noFill/>
        </p:spPr>
        <p:txBody>
          <a:bodyPr wrap="none">
            <a:spAutoFit/>
          </a:bodyPr>
          <a:lstStyle/>
          <a:p>
            <a:pPr>
              <a:defRPr sz="1150">
                <a:solidFill>
                  <a:srgbClr val="657797"/>
                </a:solidFill>
                <a:latin typeface="Aptos"/>
              </a:defRPr>
            </a:pPr>
            <a:r>
              <a:rPr dirty="0" err="1">
                <a:latin typeface="Aptos"/>
              </a:rPr>
              <a:t>Матрица</a:t>
            </a:r>
            <a:r>
              <a:rPr dirty="0">
                <a:latin typeface="Aptos"/>
              </a:rPr>
              <a:t> </a:t>
            </a:r>
            <a:r>
              <a:rPr dirty="0" err="1">
                <a:latin typeface="Aptos"/>
              </a:rPr>
              <a:t>оценки</a:t>
            </a:r>
            <a:r>
              <a:rPr dirty="0">
                <a:latin typeface="Aptos"/>
              </a:rPr>
              <a:t> </a:t>
            </a:r>
            <a:r>
              <a:rPr dirty="0" err="1">
                <a:latin typeface="Aptos"/>
              </a:rPr>
              <a:t>уровня</a:t>
            </a:r>
            <a:r>
              <a:rPr dirty="0">
                <a:latin typeface="Aptos"/>
              </a:rPr>
              <a:t> </a:t>
            </a:r>
            <a:r>
              <a:rPr dirty="0" err="1">
                <a:latin typeface="Aptos"/>
              </a:rPr>
              <a:t>рисков</a:t>
            </a:r>
            <a:endParaRPr dirty="0">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85800" y="1600200"/>
            <a:ext cx="1097280" cy="446276"/>
          </a:xfrm>
          <a:prstGeom prst="rect">
            <a:avLst/>
          </a:prstGeom>
          <a:noFill/>
        </p:spPr>
        <p:txBody>
          <a:bodyPr wrap="square" lIns="45720" rIns="45720" anchor="ctr">
            <a:spAutoFit/>
          </a:bodyPr>
          <a:lstStyle/>
          <a:p>
            <a:pPr algn="ctr">
              <a:defRPr sz="1150" b="1">
                <a:solidFill>
                  <a:srgbClr val="0F2A69"/>
                </a:solidFill>
                <a:latin typeface="Aptos"/>
              </a:defRPr>
            </a:pPr>
            <a:r>
              <a:rPr dirty="0" err="1">
                <a:latin typeface="Aptos"/>
              </a:rPr>
              <a:t>Тяжесть</a:t>
            </a:r>
            <a:br>
              <a:rPr dirty="0">
                <a:latin typeface="Aptos"/>
              </a:rPr>
            </a:br>
            <a:r>
              <a:rPr dirty="0" err="1">
                <a:latin typeface="Aptos"/>
              </a:rPr>
              <a:t>ущерба</a:t>
            </a:r>
            <a:endParaRPr dirty="0">
              <a:latin typeface="Aptos"/>
            </a:endParaRPr>
          </a:p>
        </p:txBody>
      </p:sp>
      <p:sp>
        <p:nvSpPr>
          <p:cNvPr id="31" name="Rectangle 30"/>
          <p:cNvSpPr/>
          <p:nvPr/>
        </p:nvSpPr>
        <p:spPr>
          <a:xfrm>
            <a:off x="1920240" y="1600200"/>
            <a:ext cx="1481328" cy="566928"/>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1965960" y="1709928"/>
            <a:ext cx="1389888" cy="276999"/>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1</a:t>
            </a:r>
          </a:p>
        </p:txBody>
      </p:sp>
      <p:sp>
        <p:nvSpPr>
          <p:cNvPr id="33" name="Rectangle 32"/>
          <p:cNvSpPr/>
          <p:nvPr/>
        </p:nvSpPr>
        <p:spPr>
          <a:xfrm>
            <a:off x="3401568" y="1600200"/>
            <a:ext cx="1481328" cy="566928"/>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3447288" y="1709928"/>
            <a:ext cx="1389888" cy="276999"/>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2</a:t>
            </a:r>
          </a:p>
        </p:txBody>
      </p:sp>
      <p:sp>
        <p:nvSpPr>
          <p:cNvPr id="35" name="Rectangle 34"/>
          <p:cNvSpPr/>
          <p:nvPr/>
        </p:nvSpPr>
        <p:spPr>
          <a:xfrm>
            <a:off x="4882896" y="1600200"/>
            <a:ext cx="1481328" cy="566928"/>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4928616" y="1709928"/>
            <a:ext cx="1389888" cy="276999"/>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3</a:t>
            </a:r>
          </a:p>
        </p:txBody>
      </p:sp>
      <p:sp>
        <p:nvSpPr>
          <p:cNvPr id="37" name="Rectangle 36"/>
          <p:cNvSpPr/>
          <p:nvPr/>
        </p:nvSpPr>
        <p:spPr>
          <a:xfrm>
            <a:off x="6364224" y="1600200"/>
            <a:ext cx="1481328" cy="566928"/>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409944" y="1709928"/>
            <a:ext cx="1389888" cy="276999"/>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4</a:t>
            </a:r>
          </a:p>
        </p:txBody>
      </p:sp>
      <p:sp>
        <p:nvSpPr>
          <p:cNvPr id="39" name="Rectangle 38"/>
          <p:cNvSpPr/>
          <p:nvPr/>
        </p:nvSpPr>
        <p:spPr>
          <a:xfrm>
            <a:off x="7845552" y="1600200"/>
            <a:ext cx="1481328" cy="566928"/>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7891272" y="1709928"/>
            <a:ext cx="1389888" cy="276999"/>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5</a:t>
            </a:r>
          </a:p>
        </p:txBody>
      </p:sp>
      <p:sp>
        <p:nvSpPr>
          <p:cNvPr id="41" name="Rectangle 40"/>
          <p:cNvSpPr/>
          <p:nvPr/>
        </p:nvSpPr>
        <p:spPr>
          <a:xfrm>
            <a:off x="378739" y="2167128"/>
            <a:ext cx="1450061" cy="676656"/>
          </a:xfrm>
          <a:prstGeom prst="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447319" y="2276856"/>
            <a:ext cx="1404341" cy="461665"/>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1</a:t>
            </a:r>
            <a:r>
              <a:rPr lang="ru-RU" dirty="0">
                <a:latin typeface="Aptos"/>
              </a:rPr>
              <a:t> Незначительный</a:t>
            </a:r>
            <a:endParaRPr dirty="0">
              <a:latin typeface="Aptos"/>
            </a:endParaRPr>
          </a:p>
        </p:txBody>
      </p:sp>
      <p:sp>
        <p:nvSpPr>
          <p:cNvPr id="43" name="Rectangle 42"/>
          <p:cNvSpPr/>
          <p:nvPr/>
        </p:nvSpPr>
        <p:spPr>
          <a:xfrm>
            <a:off x="1920240" y="2167128"/>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1947672" y="2360711"/>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1</a:t>
            </a:r>
          </a:p>
        </p:txBody>
      </p:sp>
      <p:sp>
        <p:nvSpPr>
          <p:cNvPr id="45" name="Rectangle 44"/>
          <p:cNvSpPr/>
          <p:nvPr/>
        </p:nvSpPr>
        <p:spPr>
          <a:xfrm>
            <a:off x="3401568" y="2167128"/>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3429000" y="2360711"/>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2</a:t>
            </a:r>
          </a:p>
        </p:txBody>
      </p:sp>
      <p:sp>
        <p:nvSpPr>
          <p:cNvPr id="47" name="Rectangle 46"/>
          <p:cNvSpPr/>
          <p:nvPr/>
        </p:nvSpPr>
        <p:spPr>
          <a:xfrm>
            <a:off x="4882896" y="2167128"/>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4910328" y="2360711"/>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3</a:t>
            </a:r>
          </a:p>
        </p:txBody>
      </p:sp>
      <p:sp>
        <p:nvSpPr>
          <p:cNvPr id="49" name="Rectangle 48"/>
          <p:cNvSpPr/>
          <p:nvPr/>
        </p:nvSpPr>
        <p:spPr>
          <a:xfrm>
            <a:off x="6364224" y="2167128"/>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6391656" y="2360711"/>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4</a:t>
            </a:r>
          </a:p>
        </p:txBody>
      </p:sp>
      <p:sp>
        <p:nvSpPr>
          <p:cNvPr id="51" name="Rectangle 50"/>
          <p:cNvSpPr/>
          <p:nvPr/>
        </p:nvSpPr>
        <p:spPr>
          <a:xfrm>
            <a:off x="7845552" y="2167128"/>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7872983" y="2360711"/>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5</a:t>
            </a:r>
          </a:p>
        </p:txBody>
      </p:sp>
      <p:sp>
        <p:nvSpPr>
          <p:cNvPr id="53" name="Rectangle 52"/>
          <p:cNvSpPr/>
          <p:nvPr/>
        </p:nvSpPr>
        <p:spPr>
          <a:xfrm>
            <a:off x="378739" y="2843784"/>
            <a:ext cx="1450061" cy="676656"/>
          </a:xfrm>
          <a:prstGeom prst="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829449" y="2953512"/>
            <a:ext cx="640080" cy="461665"/>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2</a:t>
            </a:r>
            <a:r>
              <a:rPr lang="ru-RU" dirty="0">
                <a:latin typeface="Aptos"/>
              </a:rPr>
              <a:t> Малый</a:t>
            </a:r>
            <a:endParaRPr dirty="0">
              <a:latin typeface="Aptos"/>
            </a:endParaRPr>
          </a:p>
        </p:txBody>
      </p:sp>
      <p:sp>
        <p:nvSpPr>
          <p:cNvPr id="55" name="Rectangle 54"/>
          <p:cNvSpPr/>
          <p:nvPr/>
        </p:nvSpPr>
        <p:spPr>
          <a:xfrm>
            <a:off x="1920240" y="2843784"/>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1947672" y="3037367"/>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2</a:t>
            </a:r>
          </a:p>
        </p:txBody>
      </p:sp>
      <p:sp>
        <p:nvSpPr>
          <p:cNvPr id="57" name="Rectangle 56"/>
          <p:cNvSpPr/>
          <p:nvPr/>
        </p:nvSpPr>
        <p:spPr>
          <a:xfrm>
            <a:off x="3401568" y="2843784"/>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xtBox 57"/>
          <p:cNvSpPr txBox="1"/>
          <p:nvPr/>
        </p:nvSpPr>
        <p:spPr>
          <a:xfrm>
            <a:off x="3429000" y="3037367"/>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4</a:t>
            </a:r>
          </a:p>
        </p:txBody>
      </p:sp>
      <p:sp>
        <p:nvSpPr>
          <p:cNvPr id="59" name="Rectangle 58"/>
          <p:cNvSpPr/>
          <p:nvPr/>
        </p:nvSpPr>
        <p:spPr>
          <a:xfrm>
            <a:off x="4882896" y="2843784"/>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TextBox 59"/>
          <p:cNvSpPr txBox="1"/>
          <p:nvPr/>
        </p:nvSpPr>
        <p:spPr>
          <a:xfrm>
            <a:off x="4910328" y="3037367"/>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6</a:t>
            </a:r>
          </a:p>
        </p:txBody>
      </p:sp>
      <p:sp>
        <p:nvSpPr>
          <p:cNvPr id="61" name="Rectangle 60"/>
          <p:cNvSpPr/>
          <p:nvPr/>
        </p:nvSpPr>
        <p:spPr>
          <a:xfrm>
            <a:off x="6364224" y="2843784"/>
            <a:ext cx="1481328" cy="676656"/>
          </a:xfrm>
          <a:prstGeom prst="rect">
            <a:avLst/>
          </a:prstGeom>
          <a:solidFill>
            <a:srgbClr val="FFF6C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TextBox 61"/>
          <p:cNvSpPr txBox="1"/>
          <p:nvPr/>
        </p:nvSpPr>
        <p:spPr>
          <a:xfrm>
            <a:off x="6391656" y="3037367"/>
            <a:ext cx="1426464" cy="307777"/>
          </a:xfrm>
          <a:prstGeom prst="rect">
            <a:avLst/>
          </a:prstGeom>
          <a:noFill/>
        </p:spPr>
        <p:txBody>
          <a:bodyPr wrap="square" lIns="45720" rIns="45720" anchor="ctr">
            <a:spAutoFit/>
          </a:bodyPr>
          <a:lstStyle/>
          <a:p>
            <a:pPr algn="ctr">
              <a:defRPr sz="1400" b="1">
                <a:solidFill>
                  <a:srgbClr val="8B6900"/>
                </a:solidFill>
                <a:latin typeface="Aptos"/>
              </a:defRPr>
            </a:pPr>
            <a:r>
              <a:rPr dirty="0">
                <a:latin typeface="Aptos"/>
              </a:rPr>
              <a:t>8</a:t>
            </a:r>
          </a:p>
        </p:txBody>
      </p:sp>
      <p:sp>
        <p:nvSpPr>
          <p:cNvPr id="63" name="Rectangle 62"/>
          <p:cNvSpPr/>
          <p:nvPr/>
        </p:nvSpPr>
        <p:spPr>
          <a:xfrm>
            <a:off x="7845552" y="2843784"/>
            <a:ext cx="1481328" cy="676656"/>
          </a:xfrm>
          <a:prstGeom prst="rect">
            <a:avLst/>
          </a:prstGeom>
          <a:solidFill>
            <a:srgbClr val="FFF6C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TextBox 63"/>
          <p:cNvSpPr txBox="1"/>
          <p:nvPr/>
        </p:nvSpPr>
        <p:spPr>
          <a:xfrm>
            <a:off x="7872983" y="3037367"/>
            <a:ext cx="1426464" cy="307777"/>
          </a:xfrm>
          <a:prstGeom prst="rect">
            <a:avLst/>
          </a:prstGeom>
          <a:noFill/>
        </p:spPr>
        <p:txBody>
          <a:bodyPr wrap="square" lIns="45720" rIns="45720" anchor="ctr">
            <a:spAutoFit/>
          </a:bodyPr>
          <a:lstStyle/>
          <a:p>
            <a:pPr algn="ctr">
              <a:defRPr sz="1400" b="1">
                <a:solidFill>
                  <a:srgbClr val="8B6900"/>
                </a:solidFill>
                <a:latin typeface="Aptos"/>
              </a:defRPr>
            </a:pPr>
            <a:r>
              <a:rPr dirty="0">
                <a:latin typeface="Aptos"/>
              </a:rPr>
              <a:t>10</a:t>
            </a:r>
          </a:p>
        </p:txBody>
      </p:sp>
      <p:sp>
        <p:nvSpPr>
          <p:cNvPr id="65" name="Rectangle 64"/>
          <p:cNvSpPr/>
          <p:nvPr/>
        </p:nvSpPr>
        <p:spPr>
          <a:xfrm>
            <a:off x="378739" y="3520440"/>
            <a:ext cx="1450061" cy="676656"/>
          </a:xfrm>
          <a:prstGeom prst="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TextBox 65"/>
          <p:cNvSpPr txBox="1"/>
          <p:nvPr/>
        </p:nvSpPr>
        <p:spPr>
          <a:xfrm>
            <a:off x="677193" y="3550765"/>
            <a:ext cx="944592" cy="461665"/>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3</a:t>
            </a:r>
            <a:endParaRPr lang="ru-RU" dirty="0">
              <a:latin typeface="Aptos"/>
            </a:endParaRPr>
          </a:p>
          <a:p>
            <a:pPr algn="ctr">
              <a:defRPr sz="1200" b="1">
                <a:solidFill>
                  <a:srgbClr val="0F2A69"/>
                </a:solidFill>
                <a:latin typeface="Aptos"/>
              </a:defRPr>
            </a:pPr>
            <a:r>
              <a:rPr lang="ru-RU" dirty="0">
                <a:latin typeface="Aptos"/>
              </a:rPr>
              <a:t>Средний</a:t>
            </a:r>
            <a:endParaRPr dirty="0">
              <a:latin typeface="Aptos"/>
            </a:endParaRPr>
          </a:p>
        </p:txBody>
      </p:sp>
      <p:sp>
        <p:nvSpPr>
          <p:cNvPr id="67" name="Rectangle 66"/>
          <p:cNvSpPr/>
          <p:nvPr/>
        </p:nvSpPr>
        <p:spPr>
          <a:xfrm>
            <a:off x="1920240" y="3520440"/>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TextBox 67"/>
          <p:cNvSpPr txBox="1"/>
          <p:nvPr/>
        </p:nvSpPr>
        <p:spPr>
          <a:xfrm>
            <a:off x="1947672" y="3714023"/>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3</a:t>
            </a:r>
          </a:p>
        </p:txBody>
      </p:sp>
      <p:sp>
        <p:nvSpPr>
          <p:cNvPr id="69" name="Rectangle 68"/>
          <p:cNvSpPr/>
          <p:nvPr/>
        </p:nvSpPr>
        <p:spPr>
          <a:xfrm>
            <a:off x="3401568" y="3520440"/>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TextBox 69"/>
          <p:cNvSpPr txBox="1"/>
          <p:nvPr/>
        </p:nvSpPr>
        <p:spPr>
          <a:xfrm>
            <a:off x="3429000" y="3714023"/>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6</a:t>
            </a:r>
          </a:p>
        </p:txBody>
      </p:sp>
      <p:sp>
        <p:nvSpPr>
          <p:cNvPr id="71" name="Rectangle 70"/>
          <p:cNvSpPr/>
          <p:nvPr/>
        </p:nvSpPr>
        <p:spPr>
          <a:xfrm>
            <a:off x="4882896" y="3520440"/>
            <a:ext cx="1481328" cy="676656"/>
          </a:xfrm>
          <a:prstGeom prst="rect">
            <a:avLst/>
          </a:prstGeom>
          <a:solidFill>
            <a:srgbClr val="FFF6C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TextBox 71"/>
          <p:cNvSpPr txBox="1"/>
          <p:nvPr/>
        </p:nvSpPr>
        <p:spPr>
          <a:xfrm>
            <a:off x="4910328" y="3714023"/>
            <a:ext cx="1426464" cy="307777"/>
          </a:xfrm>
          <a:prstGeom prst="rect">
            <a:avLst/>
          </a:prstGeom>
          <a:noFill/>
        </p:spPr>
        <p:txBody>
          <a:bodyPr wrap="square" lIns="45720" rIns="45720" anchor="ctr">
            <a:spAutoFit/>
          </a:bodyPr>
          <a:lstStyle/>
          <a:p>
            <a:pPr algn="ctr">
              <a:defRPr sz="1400" b="1">
                <a:solidFill>
                  <a:srgbClr val="8B6900"/>
                </a:solidFill>
                <a:latin typeface="Aptos"/>
              </a:defRPr>
            </a:pPr>
            <a:r>
              <a:rPr dirty="0">
                <a:latin typeface="Aptos"/>
              </a:rPr>
              <a:t>9</a:t>
            </a:r>
          </a:p>
        </p:txBody>
      </p:sp>
      <p:sp>
        <p:nvSpPr>
          <p:cNvPr id="73" name="Rectangle 72"/>
          <p:cNvSpPr/>
          <p:nvPr/>
        </p:nvSpPr>
        <p:spPr>
          <a:xfrm>
            <a:off x="6364224" y="3520440"/>
            <a:ext cx="1481328" cy="676656"/>
          </a:xfrm>
          <a:prstGeom prst="rect">
            <a:avLst/>
          </a:prstGeom>
          <a:solidFill>
            <a:srgbClr val="FFF6C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TextBox 73"/>
          <p:cNvSpPr txBox="1"/>
          <p:nvPr/>
        </p:nvSpPr>
        <p:spPr>
          <a:xfrm>
            <a:off x="6391656" y="3714023"/>
            <a:ext cx="1426464" cy="307777"/>
          </a:xfrm>
          <a:prstGeom prst="rect">
            <a:avLst/>
          </a:prstGeom>
          <a:noFill/>
        </p:spPr>
        <p:txBody>
          <a:bodyPr wrap="square" lIns="45720" rIns="45720" anchor="ctr">
            <a:spAutoFit/>
          </a:bodyPr>
          <a:lstStyle/>
          <a:p>
            <a:pPr algn="ctr">
              <a:defRPr sz="1400" b="1">
                <a:solidFill>
                  <a:srgbClr val="8B6900"/>
                </a:solidFill>
                <a:latin typeface="Aptos"/>
              </a:defRPr>
            </a:pPr>
            <a:r>
              <a:rPr dirty="0">
                <a:latin typeface="Aptos"/>
              </a:rPr>
              <a:t>12</a:t>
            </a:r>
          </a:p>
        </p:txBody>
      </p:sp>
      <p:sp>
        <p:nvSpPr>
          <p:cNvPr id="75" name="Rectangle 74"/>
          <p:cNvSpPr/>
          <p:nvPr/>
        </p:nvSpPr>
        <p:spPr>
          <a:xfrm>
            <a:off x="7845552" y="3520440"/>
            <a:ext cx="1481328" cy="676656"/>
          </a:xfrm>
          <a:prstGeom prst="rect">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TextBox 75"/>
          <p:cNvSpPr txBox="1"/>
          <p:nvPr/>
        </p:nvSpPr>
        <p:spPr>
          <a:xfrm>
            <a:off x="7872983" y="3714023"/>
            <a:ext cx="1426464" cy="307777"/>
          </a:xfrm>
          <a:prstGeom prst="rect">
            <a:avLst/>
          </a:prstGeom>
          <a:noFill/>
        </p:spPr>
        <p:txBody>
          <a:bodyPr wrap="square" lIns="45720" rIns="45720" anchor="ctr">
            <a:spAutoFit/>
          </a:bodyPr>
          <a:lstStyle/>
          <a:p>
            <a:pPr algn="ctr">
              <a:defRPr sz="1400" b="1">
                <a:solidFill>
                  <a:srgbClr val="EF4C3D"/>
                </a:solidFill>
                <a:latin typeface="Aptos"/>
              </a:defRPr>
            </a:pPr>
            <a:r>
              <a:rPr dirty="0">
                <a:latin typeface="Aptos"/>
              </a:rPr>
              <a:t>15</a:t>
            </a:r>
          </a:p>
        </p:txBody>
      </p:sp>
      <p:sp>
        <p:nvSpPr>
          <p:cNvPr id="77" name="Rectangle 76"/>
          <p:cNvSpPr/>
          <p:nvPr/>
        </p:nvSpPr>
        <p:spPr>
          <a:xfrm>
            <a:off x="378739" y="4197096"/>
            <a:ext cx="1450061" cy="676656"/>
          </a:xfrm>
          <a:prstGeom prst="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TextBox 77"/>
          <p:cNvSpPr txBox="1"/>
          <p:nvPr/>
        </p:nvSpPr>
        <p:spPr>
          <a:xfrm>
            <a:off x="414087" y="4306824"/>
            <a:ext cx="1470804" cy="461665"/>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4</a:t>
            </a:r>
            <a:endParaRPr lang="ru-RU" dirty="0">
              <a:latin typeface="Aptos"/>
            </a:endParaRPr>
          </a:p>
          <a:p>
            <a:pPr algn="ctr">
              <a:defRPr sz="1200" b="1">
                <a:solidFill>
                  <a:srgbClr val="0F2A69"/>
                </a:solidFill>
                <a:latin typeface="Aptos"/>
              </a:defRPr>
            </a:pPr>
            <a:r>
              <a:rPr lang="ru-RU" dirty="0">
                <a:latin typeface="Aptos"/>
              </a:rPr>
              <a:t>Большой</a:t>
            </a:r>
            <a:endParaRPr dirty="0">
              <a:latin typeface="Aptos"/>
            </a:endParaRPr>
          </a:p>
        </p:txBody>
      </p:sp>
      <p:sp>
        <p:nvSpPr>
          <p:cNvPr id="79" name="Rectangle 78"/>
          <p:cNvSpPr/>
          <p:nvPr/>
        </p:nvSpPr>
        <p:spPr>
          <a:xfrm>
            <a:off x="1920240" y="4197096"/>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TextBox 79"/>
          <p:cNvSpPr txBox="1"/>
          <p:nvPr/>
        </p:nvSpPr>
        <p:spPr>
          <a:xfrm>
            <a:off x="1947672" y="4390679"/>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4</a:t>
            </a:r>
          </a:p>
        </p:txBody>
      </p:sp>
      <p:sp>
        <p:nvSpPr>
          <p:cNvPr id="81" name="Rectangle 80"/>
          <p:cNvSpPr/>
          <p:nvPr/>
        </p:nvSpPr>
        <p:spPr>
          <a:xfrm>
            <a:off x="3401568" y="4197096"/>
            <a:ext cx="1481328" cy="676656"/>
          </a:xfrm>
          <a:prstGeom prst="rect">
            <a:avLst/>
          </a:prstGeom>
          <a:solidFill>
            <a:srgbClr val="FFF6C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p:cNvSpPr txBox="1"/>
          <p:nvPr/>
        </p:nvSpPr>
        <p:spPr>
          <a:xfrm>
            <a:off x="3429000" y="4390679"/>
            <a:ext cx="1426464" cy="307777"/>
          </a:xfrm>
          <a:prstGeom prst="rect">
            <a:avLst/>
          </a:prstGeom>
          <a:noFill/>
        </p:spPr>
        <p:txBody>
          <a:bodyPr wrap="square" lIns="45720" rIns="45720" anchor="ctr">
            <a:spAutoFit/>
          </a:bodyPr>
          <a:lstStyle/>
          <a:p>
            <a:pPr algn="ctr">
              <a:defRPr sz="1400" b="1">
                <a:solidFill>
                  <a:srgbClr val="8B6900"/>
                </a:solidFill>
                <a:latin typeface="Aptos"/>
              </a:defRPr>
            </a:pPr>
            <a:r>
              <a:rPr dirty="0">
                <a:latin typeface="Aptos"/>
              </a:rPr>
              <a:t>8</a:t>
            </a:r>
          </a:p>
        </p:txBody>
      </p:sp>
      <p:sp>
        <p:nvSpPr>
          <p:cNvPr id="83" name="Rectangle 82"/>
          <p:cNvSpPr/>
          <p:nvPr/>
        </p:nvSpPr>
        <p:spPr>
          <a:xfrm>
            <a:off x="4882896" y="4197096"/>
            <a:ext cx="1481328" cy="676656"/>
          </a:xfrm>
          <a:prstGeom prst="rect">
            <a:avLst/>
          </a:prstGeom>
          <a:solidFill>
            <a:srgbClr val="FFF6C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 name="TextBox 83"/>
          <p:cNvSpPr txBox="1"/>
          <p:nvPr/>
        </p:nvSpPr>
        <p:spPr>
          <a:xfrm>
            <a:off x="4910328" y="4390679"/>
            <a:ext cx="1426464" cy="307777"/>
          </a:xfrm>
          <a:prstGeom prst="rect">
            <a:avLst/>
          </a:prstGeom>
          <a:noFill/>
        </p:spPr>
        <p:txBody>
          <a:bodyPr wrap="square" lIns="45720" rIns="45720" anchor="ctr">
            <a:spAutoFit/>
          </a:bodyPr>
          <a:lstStyle/>
          <a:p>
            <a:pPr algn="ctr">
              <a:defRPr sz="1400" b="1">
                <a:solidFill>
                  <a:srgbClr val="8B6900"/>
                </a:solidFill>
                <a:latin typeface="Aptos"/>
              </a:defRPr>
            </a:pPr>
            <a:r>
              <a:rPr dirty="0">
                <a:latin typeface="Aptos"/>
              </a:rPr>
              <a:t>12</a:t>
            </a:r>
          </a:p>
        </p:txBody>
      </p:sp>
      <p:sp>
        <p:nvSpPr>
          <p:cNvPr id="85" name="Rectangle 84"/>
          <p:cNvSpPr/>
          <p:nvPr/>
        </p:nvSpPr>
        <p:spPr>
          <a:xfrm>
            <a:off x="6364224" y="4197096"/>
            <a:ext cx="1481328" cy="676656"/>
          </a:xfrm>
          <a:prstGeom prst="rect">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TextBox 85"/>
          <p:cNvSpPr txBox="1"/>
          <p:nvPr/>
        </p:nvSpPr>
        <p:spPr>
          <a:xfrm>
            <a:off x="6391656" y="4390679"/>
            <a:ext cx="1426464" cy="307777"/>
          </a:xfrm>
          <a:prstGeom prst="rect">
            <a:avLst/>
          </a:prstGeom>
          <a:noFill/>
        </p:spPr>
        <p:txBody>
          <a:bodyPr wrap="square" lIns="45720" rIns="45720" anchor="ctr">
            <a:spAutoFit/>
          </a:bodyPr>
          <a:lstStyle/>
          <a:p>
            <a:pPr algn="ctr">
              <a:defRPr sz="1400" b="1">
                <a:solidFill>
                  <a:srgbClr val="EF4C3D"/>
                </a:solidFill>
                <a:latin typeface="Aptos"/>
              </a:defRPr>
            </a:pPr>
            <a:r>
              <a:rPr dirty="0">
                <a:latin typeface="Aptos"/>
              </a:rPr>
              <a:t>16</a:t>
            </a:r>
          </a:p>
        </p:txBody>
      </p:sp>
      <p:sp>
        <p:nvSpPr>
          <p:cNvPr id="87" name="Rectangle 86"/>
          <p:cNvSpPr/>
          <p:nvPr/>
        </p:nvSpPr>
        <p:spPr>
          <a:xfrm>
            <a:off x="7845552" y="4197096"/>
            <a:ext cx="1481328" cy="676656"/>
          </a:xfrm>
          <a:prstGeom prst="rect">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TextBox 87"/>
          <p:cNvSpPr txBox="1"/>
          <p:nvPr/>
        </p:nvSpPr>
        <p:spPr>
          <a:xfrm>
            <a:off x="7872983" y="4390679"/>
            <a:ext cx="1426464" cy="307777"/>
          </a:xfrm>
          <a:prstGeom prst="rect">
            <a:avLst/>
          </a:prstGeom>
          <a:noFill/>
        </p:spPr>
        <p:txBody>
          <a:bodyPr wrap="square" lIns="45720" rIns="45720" anchor="ctr">
            <a:spAutoFit/>
          </a:bodyPr>
          <a:lstStyle/>
          <a:p>
            <a:pPr algn="ctr">
              <a:defRPr sz="1400" b="1">
                <a:solidFill>
                  <a:srgbClr val="EF4C3D"/>
                </a:solidFill>
                <a:latin typeface="Aptos"/>
              </a:defRPr>
            </a:pPr>
            <a:r>
              <a:rPr dirty="0">
                <a:latin typeface="Aptos"/>
              </a:rPr>
              <a:t>20</a:t>
            </a:r>
          </a:p>
        </p:txBody>
      </p:sp>
      <p:sp>
        <p:nvSpPr>
          <p:cNvPr id="89" name="Rectangle 88"/>
          <p:cNvSpPr/>
          <p:nvPr/>
        </p:nvSpPr>
        <p:spPr>
          <a:xfrm>
            <a:off x="378739" y="4873752"/>
            <a:ext cx="1450061" cy="676656"/>
          </a:xfrm>
          <a:prstGeom prst="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TextBox 89"/>
          <p:cNvSpPr txBox="1"/>
          <p:nvPr/>
        </p:nvSpPr>
        <p:spPr>
          <a:xfrm>
            <a:off x="517604" y="4904077"/>
            <a:ext cx="1263770" cy="646331"/>
          </a:xfrm>
          <a:prstGeom prst="rect">
            <a:avLst/>
          </a:prstGeom>
          <a:noFill/>
        </p:spPr>
        <p:txBody>
          <a:bodyPr wrap="square" lIns="45720" rIns="45720" anchor="t">
            <a:spAutoFit/>
          </a:bodyPr>
          <a:lstStyle/>
          <a:p>
            <a:pPr algn="ctr">
              <a:defRPr sz="1200" b="1">
                <a:solidFill>
                  <a:srgbClr val="0F2A69"/>
                </a:solidFill>
                <a:latin typeface="Aptos"/>
              </a:defRPr>
            </a:pPr>
            <a:r>
              <a:rPr dirty="0">
                <a:latin typeface="Aptos"/>
              </a:rPr>
              <a:t>5</a:t>
            </a:r>
            <a:endParaRPr lang="ru-RU" dirty="0">
              <a:latin typeface="Aptos"/>
            </a:endParaRPr>
          </a:p>
          <a:p>
            <a:pPr algn="ctr">
              <a:defRPr sz="1200" b="1">
                <a:solidFill>
                  <a:srgbClr val="0F2A69"/>
                </a:solidFill>
                <a:latin typeface="Aptos"/>
              </a:defRPr>
            </a:pPr>
            <a:r>
              <a:rPr lang="ru-RU" dirty="0">
                <a:latin typeface="Aptos"/>
              </a:rPr>
              <a:t>Очень большой</a:t>
            </a:r>
            <a:endParaRPr dirty="0">
              <a:latin typeface="Aptos"/>
            </a:endParaRPr>
          </a:p>
        </p:txBody>
      </p:sp>
      <p:sp>
        <p:nvSpPr>
          <p:cNvPr id="91" name="Rectangle 90"/>
          <p:cNvSpPr/>
          <p:nvPr/>
        </p:nvSpPr>
        <p:spPr>
          <a:xfrm>
            <a:off x="1920240" y="4873752"/>
            <a:ext cx="1481328" cy="676656"/>
          </a:xfrm>
          <a:prstGeom prst="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TextBox 91"/>
          <p:cNvSpPr txBox="1"/>
          <p:nvPr/>
        </p:nvSpPr>
        <p:spPr>
          <a:xfrm>
            <a:off x="1947672" y="5067335"/>
            <a:ext cx="1426464" cy="307777"/>
          </a:xfrm>
          <a:prstGeom prst="rect">
            <a:avLst/>
          </a:prstGeom>
          <a:noFill/>
        </p:spPr>
        <p:txBody>
          <a:bodyPr wrap="square" lIns="45720" rIns="45720" anchor="ctr">
            <a:spAutoFit/>
          </a:bodyPr>
          <a:lstStyle/>
          <a:p>
            <a:pPr algn="ctr">
              <a:defRPr sz="1400" b="1">
                <a:solidFill>
                  <a:srgbClr val="0F2A69"/>
                </a:solidFill>
                <a:latin typeface="Aptos"/>
              </a:defRPr>
            </a:pPr>
            <a:r>
              <a:rPr dirty="0">
                <a:latin typeface="Aptos"/>
              </a:rPr>
              <a:t>5</a:t>
            </a:r>
          </a:p>
        </p:txBody>
      </p:sp>
      <p:sp>
        <p:nvSpPr>
          <p:cNvPr id="93" name="Rectangle 92"/>
          <p:cNvSpPr/>
          <p:nvPr/>
        </p:nvSpPr>
        <p:spPr>
          <a:xfrm>
            <a:off x="3401568" y="4873752"/>
            <a:ext cx="1481328" cy="676656"/>
          </a:xfrm>
          <a:prstGeom prst="rect">
            <a:avLst/>
          </a:prstGeom>
          <a:solidFill>
            <a:srgbClr val="FFF6C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 name="TextBox 93"/>
          <p:cNvSpPr txBox="1"/>
          <p:nvPr/>
        </p:nvSpPr>
        <p:spPr>
          <a:xfrm>
            <a:off x="3429000" y="5067335"/>
            <a:ext cx="1426464" cy="307777"/>
          </a:xfrm>
          <a:prstGeom prst="rect">
            <a:avLst/>
          </a:prstGeom>
          <a:noFill/>
        </p:spPr>
        <p:txBody>
          <a:bodyPr wrap="square" lIns="45720" rIns="45720" anchor="ctr">
            <a:spAutoFit/>
          </a:bodyPr>
          <a:lstStyle/>
          <a:p>
            <a:pPr algn="ctr">
              <a:defRPr sz="1400" b="1">
                <a:solidFill>
                  <a:srgbClr val="8B6900"/>
                </a:solidFill>
                <a:latin typeface="Aptos"/>
              </a:defRPr>
            </a:pPr>
            <a:r>
              <a:rPr dirty="0">
                <a:latin typeface="Aptos"/>
              </a:rPr>
              <a:t>10</a:t>
            </a:r>
          </a:p>
        </p:txBody>
      </p:sp>
      <p:sp>
        <p:nvSpPr>
          <p:cNvPr id="95" name="Rectangle 94"/>
          <p:cNvSpPr/>
          <p:nvPr/>
        </p:nvSpPr>
        <p:spPr>
          <a:xfrm>
            <a:off x="4882896" y="4873752"/>
            <a:ext cx="1481328" cy="676656"/>
          </a:xfrm>
          <a:prstGeom prst="rect">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 name="TextBox 95"/>
          <p:cNvSpPr txBox="1"/>
          <p:nvPr/>
        </p:nvSpPr>
        <p:spPr>
          <a:xfrm>
            <a:off x="4910328" y="5067335"/>
            <a:ext cx="1426464" cy="307777"/>
          </a:xfrm>
          <a:prstGeom prst="rect">
            <a:avLst/>
          </a:prstGeom>
          <a:noFill/>
        </p:spPr>
        <p:txBody>
          <a:bodyPr wrap="square" lIns="45720" rIns="45720" anchor="ctr">
            <a:spAutoFit/>
          </a:bodyPr>
          <a:lstStyle/>
          <a:p>
            <a:pPr algn="ctr">
              <a:defRPr sz="1400" b="1">
                <a:solidFill>
                  <a:srgbClr val="EF4C3D"/>
                </a:solidFill>
                <a:latin typeface="Aptos"/>
              </a:defRPr>
            </a:pPr>
            <a:r>
              <a:rPr dirty="0">
                <a:latin typeface="Aptos"/>
              </a:rPr>
              <a:t>15</a:t>
            </a:r>
          </a:p>
        </p:txBody>
      </p:sp>
      <p:sp>
        <p:nvSpPr>
          <p:cNvPr id="97" name="Rectangle 96"/>
          <p:cNvSpPr/>
          <p:nvPr/>
        </p:nvSpPr>
        <p:spPr>
          <a:xfrm>
            <a:off x="6364224" y="4873752"/>
            <a:ext cx="1481328" cy="676656"/>
          </a:xfrm>
          <a:prstGeom prst="rect">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 name="TextBox 97"/>
          <p:cNvSpPr txBox="1"/>
          <p:nvPr/>
        </p:nvSpPr>
        <p:spPr>
          <a:xfrm>
            <a:off x="6391656" y="5067335"/>
            <a:ext cx="1426464" cy="307777"/>
          </a:xfrm>
          <a:prstGeom prst="rect">
            <a:avLst/>
          </a:prstGeom>
          <a:noFill/>
        </p:spPr>
        <p:txBody>
          <a:bodyPr wrap="square" lIns="45720" rIns="45720" anchor="ctr">
            <a:spAutoFit/>
          </a:bodyPr>
          <a:lstStyle/>
          <a:p>
            <a:pPr algn="ctr">
              <a:defRPr sz="1400" b="1">
                <a:solidFill>
                  <a:srgbClr val="EF4C3D"/>
                </a:solidFill>
                <a:latin typeface="Aptos"/>
              </a:defRPr>
            </a:pPr>
            <a:r>
              <a:rPr dirty="0">
                <a:latin typeface="Aptos"/>
              </a:rPr>
              <a:t>20</a:t>
            </a:r>
          </a:p>
        </p:txBody>
      </p:sp>
      <p:sp>
        <p:nvSpPr>
          <p:cNvPr id="99" name="Rectangle 98"/>
          <p:cNvSpPr/>
          <p:nvPr/>
        </p:nvSpPr>
        <p:spPr>
          <a:xfrm>
            <a:off x="7845552" y="4873752"/>
            <a:ext cx="1481328" cy="676656"/>
          </a:xfrm>
          <a:prstGeom prst="rect">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 name="TextBox 99"/>
          <p:cNvSpPr txBox="1"/>
          <p:nvPr/>
        </p:nvSpPr>
        <p:spPr>
          <a:xfrm>
            <a:off x="7872983" y="5067335"/>
            <a:ext cx="1426464" cy="307777"/>
          </a:xfrm>
          <a:prstGeom prst="rect">
            <a:avLst/>
          </a:prstGeom>
          <a:noFill/>
        </p:spPr>
        <p:txBody>
          <a:bodyPr wrap="square" lIns="45720" rIns="45720" anchor="ctr">
            <a:spAutoFit/>
          </a:bodyPr>
          <a:lstStyle/>
          <a:p>
            <a:pPr algn="ctr">
              <a:defRPr sz="1400" b="1">
                <a:solidFill>
                  <a:srgbClr val="EF4C3D"/>
                </a:solidFill>
                <a:latin typeface="Aptos"/>
              </a:defRPr>
            </a:pPr>
            <a:r>
              <a:rPr dirty="0">
                <a:latin typeface="Aptos"/>
              </a:rPr>
              <a:t>25</a:t>
            </a:r>
          </a:p>
        </p:txBody>
      </p:sp>
      <p:sp>
        <p:nvSpPr>
          <p:cNvPr id="101" name="TextBox 100"/>
          <p:cNvSpPr txBox="1"/>
          <p:nvPr/>
        </p:nvSpPr>
        <p:spPr>
          <a:xfrm>
            <a:off x="1965960" y="5257800"/>
            <a:ext cx="7406640" cy="269304"/>
          </a:xfrm>
          <a:prstGeom prst="rect">
            <a:avLst/>
          </a:prstGeom>
          <a:noFill/>
        </p:spPr>
        <p:txBody>
          <a:bodyPr wrap="square" lIns="45720" rIns="45720" anchor="t">
            <a:spAutoFit/>
          </a:bodyPr>
          <a:lstStyle/>
          <a:p>
            <a:pPr algn="ctr">
              <a:defRPr sz="1150" b="1">
                <a:solidFill>
                  <a:srgbClr val="657797"/>
                </a:solidFill>
                <a:latin typeface="Aptos"/>
              </a:defRPr>
            </a:pPr>
            <a:r>
              <a:rPr dirty="0" err="1">
                <a:latin typeface="Aptos"/>
              </a:rPr>
              <a:t>Вероятность</a:t>
            </a:r>
            <a:r>
              <a:rPr dirty="0">
                <a:latin typeface="Aptos"/>
              </a:rPr>
              <a:t> (</a:t>
            </a:r>
            <a:r>
              <a:rPr dirty="0" err="1">
                <a:latin typeface="Aptos"/>
              </a:rPr>
              <a:t>частота</a:t>
            </a:r>
            <a:r>
              <a:rPr dirty="0">
                <a:latin typeface="Aptos"/>
              </a:rPr>
              <a:t>) </a:t>
            </a:r>
            <a:r>
              <a:rPr dirty="0" err="1">
                <a:latin typeface="Aptos"/>
              </a:rPr>
              <a:t>возникновения</a:t>
            </a:r>
            <a:r>
              <a:rPr dirty="0">
                <a:latin typeface="Aptos"/>
              </a:rPr>
              <a:t> </a:t>
            </a:r>
            <a:r>
              <a:rPr dirty="0" err="1">
                <a:latin typeface="Aptos"/>
              </a:rPr>
              <a:t>опасности</a:t>
            </a:r>
            <a:r>
              <a:rPr dirty="0">
                <a:latin typeface="Aptos"/>
              </a:rPr>
              <a:t> →</a:t>
            </a:r>
          </a:p>
        </p:txBody>
      </p:sp>
      <p:sp>
        <p:nvSpPr>
          <p:cNvPr id="102" name="Rounded Rectangle 101"/>
          <p:cNvSpPr/>
          <p:nvPr/>
        </p:nvSpPr>
        <p:spPr>
          <a:xfrm>
            <a:off x="9646920" y="1828800"/>
            <a:ext cx="1828800" cy="658368"/>
          </a:xfrm>
          <a:prstGeom prst="round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 name="TextBox 102"/>
          <p:cNvSpPr txBox="1"/>
          <p:nvPr/>
        </p:nvSpPr>
        <p:spPr>
          <a:xfrm>
            <a:off x="9784080" y="1993392"/>
            <a:ext cx="1554480" cy="261610"/>
          </a:xfrm>
          <a:prstGeom prst="rect">
            <a:avLst/>
          </a:prstGeom>
          <a:noFill/>
        </p:spPr>
        <p:txBody>
          <a:bodyPr wrap="square" lIns="45720" rIns="45720" anchor="t">
            <a:spAutoFit/>
          </a:bodyPr>
          <a:lstStyle/>
          <a:p>
            <a:pPr algn="ctr">
              <a:defRPr sz="1100" b="1">
                <a:solidFill>
                  <a:srgbClr val="0F2A69"/>
                </a:solidFill>
                <a:latin typeface="Aptos"/>
              </a:defRPr>
            </a:pPr>
            <a:r>
              <a:rPr dirty="0">
                <a:latin typeface="Aptos"/>
              </a:rPr>
              <a:t>1–7  НИЗКИЙ</a:t>
            </a:r>
          </a:p>
        </p:txBody>
      </p:sp>
      <p:sp>
        <p:nvSpPr>
          <p:cNvPr id="104" name="Rounded Rectangle 103"/>
          <p:cNvSpPr/>
          <p:nvPr/>
        </p:nvSpPr>
        <p:spPr>
          <a:xfrm>
            <a:off x="9646920" y="2606040"/>
            <a:ext cx="1828800" cy="658368"/>
          </a:xfrm>
          <a:prstGeom prst="roundRect">
            <a:avLst/>
          </a:prstGeom>
          <a:solidFill>
            <a:srgbClr val="FFF6C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 name="TextBox 104"/>
          <p:cNvSpPr txBox="1"/>
          <p:nvPr/>
        </p:nvSpPr>
        <p:spPr>
          <a:xfrm>
            <a:off x="9784080" y="2770632"/>
            <a:ext cx="1554480" cy="261610"/>
          </a:xfrm>
          <a:prstGeom prst="rect">
            <a:avLst/>
          </a:prstGeom>
          <a:noFill/>
        </p:spPr>
        <p:txBody>
          <a:bodyPr wrap="square" lIns="45720" rIns="45720" anchor="t">
            <a:spAutoFit/>
          </a:bodyPr>
          <a:lstStyle/>
          <a:p>
            <a:pPr algn="ctr">
              <a:defRPr sz="1100" b="1">
                <a:solidFill>
                  <a:srgbClr val="8B6900"/>
                </a:solidFill>
                <a:latin typeface="Aptos"/>
              </a:defRPr>
            </a:pPr>
            <a:r>
              <a:rPr dirty="0">
                <a:latin typeface="Aptos"/>
              </a:rPr>
              <a:t>8–14  СРЕДНИЙ</a:t>
            </a:r>
          </a:p>
        </p:txBody>
      </p:sp>
      <p:sp>
        <p:nvSpPr>
          <p:cNvPr id="106" name="Rounded Rectangle 105"/>
          <p:cNvSpPr/>
          <p:nvPr/>
        </p:nvSpPr>
        <p:spPr>
          <a:xfrm>
            <a:off x="9646920" y="3383280"/>
            <a:ext cx="1828800" cy="658368"/>
          </a:xfrm>
          <a:prstGeom prst="roundRect">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 name="TextBox 106"/>
          <p:cNvSpPr txBox="1"/>
          <p:nvPr/>
        </p:nvSpPr>
        <p:spPr>
          <a:xfrm>
            <a:off x="9784080" y="3547872"/>
            <a:ext cx="1554480" cy="261610"/>
          </a:xfrm>
          <a:prstGeom prst="rect">
            <a:avLst/>
          </a:prstGeom>
          <a:noFill/>
        </p:spPr>
        <p:txBody>
          <a:bodyPr wrap="square" lIns="45720" rIns="45720" anchor="t">
            <a:spAutoFit/>
          </a:bodyPr>
          <a:lstStyle/>
          <a:p>
            <a:pPr algn="ctr">
              <a:defRPr sz="1100" b="1">
                <a:solidFill>
                  <a:srgbClr val="EF4C3D"/>
                </a:solidFill>
                <a:latin typeface="Aptos"/>
              </a:defRPr>
            </a:pPr>
            <a:r>
              <a:rPr dirty="0">
                <a:latin typeface="Aptos"/>
              </a:rPr>
              <a:t>15–25  ВЫСОКИЙ</a:t>
            </a:r>
          </a:p>
        </p:txBody>
      </p:sp>
      <p:pic>
        <p:nvPicPr>
          <p:cNvPr id="108"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109" name="Группа 108"/>
          <p:cNvGrpSpPr/>
          <p:nvPr/>
        </p:nvGrpSpPr>
        <p:grpSpPr>
          <a:xfrm>
            <a:off x="1508760" y="6263640"/>
            <a:ext cx="10835640" cy="502920"/>
            <a:chOff x="1508760" y="6263640"/>
            <a:chExt cx="10835640" cy="502920"/>
          </a:xfrm>
        </p:grpSpPr>
        <p:sp>
          <p:nvSpPr>
            <p:cNvPr id="110"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1" name="TextBox 110"/>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dirty="0">
                  <a:latin typeface="Aptos"/>
                </a:rPr>
                <a:t>1</a:t>
              </a:r>
              <a:r>
                <a:rPr lang="ru-RU" dirty="0">
                  <a:latin typeface="Aptos"/>
                </a:rPr>
                <a:t>3</a:t>
              </a:r>
              <a:endParaRPr dirty="0">
                <a:latin typeface="Aptos"/>
              </a:endParaRPr>
            </a:p>
          </p:txBody>
        </p:sp>
        <p:sp>
          <p:nvSpPr>
            <p:cNvPr id="112" name="TextBox 111"/>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10496207" cy="400110"/>
          </a:xfrm>
          <a:prstGeom prst="rect">
            <a:avLst/>
          </a:prstGeom>
          <a:noFill/>
        </p:spPr>
        <p:txBody>
          <a:bodyPr wrap="none">
            <a:spAutoFit/>
          </a:bodyPr>
          <a:lstStyle/>
          <a:p>
            <a:pPr>
              <a:defRPr sz="2700" b="1">
                <a:solidFill>
                  <a:srgbClr val="0F2A69"/>
                </a:solidFill>
                <a:latin typeface="Aptos Display"/>
              </a:defRPr>
            </a:pPr>
            <a:r>
              <a:rPr lang="ru-RU" sz="2000" dirty="0"/>
              <a:t>АВТОМАТИЗАЦИЯ ПРОЦЕССА ОПР НА ПРИМЕРЕ РАБОТЫ В СИСТЕМЕ ВРМ СОТ</a:t>
            </a:r>
          </a:p>
        </p:txBody>
      </p:sp>
      <p:sp>
        <p:nvSpPr>
          <p:cNvPr id="27" name="TextBox 26"/>
          <p:cNvSpPr txBox="1"/>
          <p:nvPr/>
        </p:nvSpPr>
        <p:spPr>
          <a:xfrm>
            <a:off x="1527048" y="841248"/>
            <a:ext cx="1422184" cy="269304"/>
          </a:xfrm>
          <a:prstGeom prst="rect">
            <a:avLst/>
          </a:prstGeom>
          <a:noFill/>
        </p:spPr>
        <p:txBody>
          <a:bodyPr wrap="none">
            <a:spAutoFit/>
          </a:bodyPr>
          <a:lstStyle/>
          <a:p>
            <a:pPr>
              <a:defRPr sz="1150">
                <a:solidFill>
                  <a:srgbClr val="657797"/>
                </a:solidFill>
                <a:latin typeface="Aptos"/>
              </a:defRPr>
            </a:pPr>
            <a:r>
              <a:rPr dirty="0" err="1">
                <a:latin typeface="Aptos"/>
              </a:rPr>
              <a:t>Значимость</a:t>
            </a:r>
            <a:r>
              <a:rPr dirty="0">
                <a:latin typeface="Aptos"/>
              </a:rPr>
              <a:t> </a:t>
            </a:r>
            <a:r>
              <a:rPr dirty="0" err="1">
                <a:latin typeface="Aptos"/>
              </a:rPr>
              <a:t>риска</a:t>
            </a:r>
            <a:endParaRPr dirty="0">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31520" y="1417320"/>
            <a:ext cx="10789920" cy="307777"/>
          </a:xfrm>
          <a:prstGeom prst="rect">
            <a:avLst/>
          </a:prstGeom>
          <a:noFill/>
        </p:spPr>
        <p:txBody>
          <a:bodyPr wrap="square" lIns="45720" rIns="45720" anchor="t">
            <a:spAutoFit/>
          </a:bodyPr>
          <a:lstStyle/>
          <a:p>
            <a:pPr algn="ctr">
              <a:defRPr sz="1400" b="1">
                <a:solidFill>
                  <a:srgbClr val="19315F"/>
                </a:solidFill>
                <a:latin typeface="Aptos"/>
              </a:defRPr>
            </a:pPr>
            <a:r>
              <a:rPr dirty="0" err="1">
                <a:latin typeface="Aptos"/>
              </a:rPr>
              <a:t>Величина</a:t>
            </a:r>
            <a:r>
              <a:rPr dirty="0">
                <a:latin typeface="Aptos"/>
              </a:rPr>
              <a:t> </a:t>
            </a:r>
            <a:r>
              <a:rPr dirty="0" err="1">
                <a:latin typeface="Aptos"/>
              </a:rPr>
              <a:t>риска</a:t>
            </a:r>
            <a:r>
              <a:rPr dirty="0">
                <a:latin typeface="Aptos"/>
              </a:rPr>
              <a:t> </a:t>
            </a:r>
            <a:r>
              <a:rPr dirty="0" err="1">
                <a:latin typeface="Aptos"/>
              </a:rPr>
              <a:t>определяет</a:t>
            </a:r>
            <a:r>
              <a:rPr dirty="0">
                <a:latin typeface="Aptos"/>
              </a:rPr>
              <a:t>, </a:t>
            </a:r>
            <a:r>
              <a:rPr dirty="0" err="1">
                <a:latin typeface="Aptos"/>
              </a:rPr>
              <a:t>какие</a:t>
            </a:r>
            <a:r>
              <a:rPr dirty="0">
                <a:latin typeface="Aptos"/>
              </a:rPr>
              <a:t> </a:t>
            </a:r>
            <a:r>
              <a:rPr dirty="0" err="1">
                <a:latin typeface="Aptos"/>
              </a:rPr>
              <a:t>меры</a:t>
            </a:r>
            <a:r>
              <a:rPr dirty="0">
                <a:latin typeface="Aptos"/>
              </a:rPr>
              <a:t> </a:t>
            </a:r>
            <a:r>
              <a:rPr dirty="0" err="1">
                <a:latin typeface="Aptos"/>
              </a:rPr>
              <a:t>управления</a:t>
            </a:r>
            <a:r>
              <a:rPr dirty="0">
                <a:latin typeface="Aptos"/>
              </a:rPr>
              <a:t> </a:t>
            </a:r>
            <a:r>
              <a:rPr dirty="0" err="1">
                <a:latin typeface="Aptos"/>
              </a:rPr>
              <a:t>необходимо</a:t>
            </a:r>
            <a:r>
              <a:rPr dirty="0">
                <a:latin typeface="Aptos"/>
              </a:rPr>
              <a:t> </a:t>
            </a:r>
            <a:r>
              <a:rPr dirty="0" err="1">
                <a:latin typeface="Aptos"/>
              </a:rPr>
              <a:t>предпринять</a:t>
            </a:r>
            <a:r>
              <a:rPr dirty="0">
                <a:latin typeface="Aptos"/>
              </a:rPr>
              <a:t> </a:t>
            </a:r>
            <a:r>
              <a:rPr dirty="0" err="1">
                <a:latin typeface="Aptos"/>
              </a:rPr>
              <a:t>для</a:t>
            </a:r>
            <a:r>
              <a:rPr dirty="0">
                <a:latin typeface="Aptos"/>
              </a:rPr>
              <a:t> </a:t>
            </a:r>
            <a:r>
              <a:rPr dirty="0" err="1">
                <a:latin typeface="Aptos"/>
              </a:rPr>
              <a:t>снижения</a:t>
            </a:r>
            <a:r>
              <a:rPr dirty="0">
                <a:latin typeface="Aptos"/>
              </a:rPr>
              <a:t> </a:t>
            </a:r>
            <a:r>
              <a:rPr dirty="0" err="1">
                <a:latin typeface="Aptos"/>
              </a:rPr>
              <a:t>или</a:t>
            </a:r>
            <a:r>
              <a:rPr dirty="0">
                <a:latin typeface="Aptos"/>
              </a:rPr>
              <a:t> </a:t>
            </a:r>
            <a:r>
              <a:rPr dirty="0" err="1">
                <a:latin typeface="Aptos"/>
              </a:rPr>
              <a:t>исключения</a:t>
            </a:r>
            <a:r>
              <a:rPr dirty="0">
                <a:latin typeface="Aptos"/>
              </a:rPr>
              <a:t> </a:t>
            </a:r>
            <a:r>
              <a:rPr dirty="0" err="1">
                <a:latin typeface="Aptos"/>
              </a:rPr>
              <a:t>риска</a:t>
            </a:r>
            <a:r>
              <a:rPr dirty="0">
                <a:latin typeface="Aptos"/>
              </a:rPr>
              <a:t>.</a:t>
            </a:r>
          </a:p>
        </p:txBody>
      </p:sp>
      <p:sp>
        <p:nvSpPr>
          <p:cNvPr id="31" name="Rounded Rectangle 30"/>
          <p:cNvSpPr/>
          <p:nvPr/>
        </p:nvSpPr>
        <p:spPr>
          <a:xfrm>
            <a:off x="822960" y="2148840"/>
            <a:ext cx="10561320" cy="960120"/>
          </a:xfrm>
          <a:prstGeom prst="roundRect">
            <a:avLst/>
          </a:prstGeom>
          <a:solidFill>
            <a:srgbClr val="E8F2FD"/>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1078992" y="2395728"/>
            <a:ext cx="1371600" cy="411480"/>
          </a:xfrm>
          <a:prstGeom prst="roundRect">
            <a:avLst/>
          </a:prstGeom>
          <a:solidFill>
            <a:srgbClr val="28A4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ptos"/>
              </a:defRPr>
            </a:pPr>
            <a:r>
              <a:rPr dirty="0" err="1">
                <a:latin typeface="Aptos"/>
              </a:rPr>
              <a:t>Низкий</a:t>
            </a:r>
            <a:endParaRPr dirty="0">
              <a:latin typeface="Aptos"/>
            </a:endParaRPr>
          </a:p>
        </p:txBody>
      </p:sp>
      <p:sp>
        <p:nvSpPr>
          <p:cNvPr id="33" name="TextBox 32"/>
          <p:cNvSpPr txBox="1"/>
          <p:nvPr/>
        </p:nvSpPr>
        <p:spPr>
          <a:xfrm>
            <a:off x="2697480" y="2304288"/>
            <a:ext cx="8229600" cy="284693"/>
          </a:xfrm>
          <a:prstGeom prst="rect">
            <a:avLst/>
          </a:prstGeom>
          <a:noFill/>
        </p:spPr>
        <p:txBody>
          <a:bodyPr wrap="square" lIns="45720" rIns="45720" anchor="t">
            <a:spAutoFit/>
          </a:bodyPr>
          <a:lstStyle/>
          <a:p>
            <a:pPr algn="l">
              <a:defRPr sz="1250" b="0">
                <a:solidFill>
                  <a:srgbClr val="19315F"/>
                </a:solidFill>
                <a:latin typeface="Aptos"/>
              </a:defRPr>
            </a:pPr>
            <a:r>
              <a:rPr dirty="0" err="1">
                <a:latin typeface="Aptos"/>
              </a:rPr>
              <a:t>Допустимый</a:t>
            </a:r>
            <a:r>
              <a:rPr dirty="0">
                <a:latin typeface="Aptos"/>
              </a:rPr>
              <a:t> </a:t>
            </a:r>
            <a:r>
              <a:rPr dirty="0" err="1">
                <a:latin typeface="Aptos"/>
              </a:rPr>
              <a:t>уровень</a:t>
            </a:r>
            <a:r>
              <a:rPr dirty="0">
                <a:latin typeface="Aptos"/>
              </a:rPr>
              <a:t>. </a:t>
            </a:r>
            <a:r>
              <a:rPr dirty="0" err="1">
                <a:latin typeface="Aptos"/>
              </a:rPr>
              <a:t>Дополнительные</a:t>
            </a:r>
            <a:r>
              <a:rPr dirty="0">
                <a:latin typeface="Aptos"/>
              </a:rPr>
              <a:t> </a:t>
            </a:r>
            <a:r>
              <a:rPr dirty="0" err="1">
                <a:latin typeface="Aptos"/>
              </a:rPr>
              <a:t>меры</a:t>
            </a:r>
            <a:r>
              <a:rPr dirty="0">
                <a:latin typeface="Aptos"/>
              </a:rPr>
              <a:t> </a:t>
            </a:r>
            <a:r>
              <a:rPr dirty="0" err="1">
                <a:latin typeface="Aptos"/>
              </a:rPr>
              <a:t>не</a:t>
            </a:r>
            <a:r>
              <a:rPr dirty="0">
                <a:latin typeface="Aptos"/>
              </a:rPr>
              <a:t> </a:t>
            </a:r>
            <a:r>
              <a:rPr dirty="0" err="1">
                <a:latin typeface="Aptos"/>
              </a:rPr>
              <a:t>требуются</a:t>
            </a:r>
            <a:r>
              <a:rPr dirty="0">
                <a:latin typeface="Aptos"/>
              </a:rPr>
              <a:t>; </a:t>
            </a:r>
            <a:r>
              <a:rPr dirty="0" err="1">
                <a:latin typeface="Aptos"/>
              </a:rPr>
              <a:t>риск</a:t>
            </a:r>
            <a:r>
              <a:rPr dirty="0">
                <a:latin typeface="Aptos"/>
              </a:rPr>
              <a:t> </a:t>
            </a:r>
            <a:r>
              <a:rPr dirty="0" err="1">
                <a:latin typeface="Aptos"/>
              </a:rPr>
              <a:t>поддерживается</a:t>
            </a:r>
            <a:r>
              <a:rPr dirty="0">
                <a:latin typeface="Aptos"/>
              </a:rPr>
              <a:t> </a:t>
            </a:r>
            <a:r>
              <a:rPr dirty="0" err="1">
                <a:latin typeface="Aptos"/>
              </a:rPr>
              <a:t>на</a:t>
            </a:r>
            <a:r>
              <a:rPr dirty="0">
                <a:latin typeface="Aptos"/>
              </a:rPr>
              <a:t> </a:t>
            </a:r>
            <a:r>
              <a:rPr dirty="0" err="1">
                <a:latin typeface="Aptos"/>
              </a:rPr>
              <a:t>существующем</a:t>
            </a:r>
            <a:r>
              <a:rPr dirty="0">
                <a:latin typeface="Aptos"/>
              </a:rPr>
              <a:t> </a:t>
            </a:r>
            <a:r>
              <a:rPr dirty="0" err="1">
                <a:latin typeface="Aptos"/>
              </a:rPr>
              <a:t>уровне</a:t>
            </a:r>
            <a:r>
              <a:rPr dirty="0">
                <a:latin typeface="Aptos"/>
              </a:rPr>
              <a:t>.</a:t>
            </a:r>
          </a:p>
        </p:txBody>
      </p:sp>
      <p:sp>
        <p:nvSpPr>
          <p:cNvPr id="34" name="Rounded Rectangle 33"/>
          <p:cNvSpPr/>
          <p:nvPr/>
        </p:nvSpPr>
        <p:spPr>
          <a:xfrm>
            <a:off x="822960" y="3383280"/>
            <a:ext cx="10561320" cy="960120"/>
          </a:xfrm>
          <a:prstGeom prst="roundRect">
            <a:avLst/>
          </a:prstGeom>
          <a:solidFill>
            <a:srgbClr val="FFF6C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ounded Rectangle 34"/>
          <p:cNvSpPr/>
          <p:nvPr/>
        </p:nvSpPr>
        <p:spPr>
          <a:xfrm>
            <a:off x="1078992" y="3630168"/>
            <a:ext cx="1371600" cy="411480"/>
          </a:xfrm>
          <a:prstGeom prst="roundRect">
            <a:avLst/>
          </a:prstGeom>
          <a:solidFill>
            <a:srgbClr val="C296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ptos"/>
              </a:defRPr>
            </a:pPr>
            <a:r>
              <a:rPr dirty="0" err="1">
                <a:latin typeface="Aptos"/>
              </a:rPr>
              <a:t>Умеренный</a:t>
            </a:r>
            <a:endParaRPr dirty="0">
              <a:latin typeface="Aptos"/>
            </a:endParaRPr>
          </a:p>
        </p:txBody>
      </p:sp>
      <p:sp>
        <p:nvSpPr>
          <p:cNvPr id="36" name="TextBox 35"/>
          <p:cNvSpPr txBox="1"/>
          <p:nvPr/>
        </p:nvSpPr>
        <p:spPr>
          <a:xfrm>
            <a:off x="2697480" y="3538728"/>
            <a:ext cx="8229600" cy="477054"/>
          </a:xfrm>
          <a:prstGeom prst="rect">
            <a:avLst/>
          </a:prstGeom>
          <a:noFill/>
        </p:spPr>
        <p:txBody>
          <a:bodyPr wrap="square" lIns="45720" rIns="45720" anchor="t">
            <a:spAutoFit/>
          </a:bodyPr>
          <a:lstStyle/>
          <a:p>
            <a:pPr algn="l">
              <a:defRPr sz="1250" b="0">
                <a:solidFill>
                  <a:srgbClr val="19315F"/>
                </a:solidFill>
                <a:latin typeface="Aptos"/>
              </a:defRPr>
            </a:pPr>
            <a:r>
              <a:rPr dirty="0" err="1">
                <a:latin typeface="Aptos"/>
              </a:rPr>
              <a:t>Необходимо</a:t>
            </a:r>
            <a:r>
              <a:rPr dirty="0">
                <a:latin typeface="Aptos"/>
              </a:rPr>
              <a:t> </a:t>
            </a:r>
            <a:r>
              <a:rPr dirty="0" err="1">
                <a:latin typeface="Aptos"/>
              </a:rPr>
              <a:t>планировать</a:t>
            </a:r>
            <a:r>
              <a:rPr dirty="0">
                <a:latin typeface="Aptos"/>
              </a:rPr>
              <a:t> и </a:t>
            </a:r>
            <a:r>
              <a:rPr dirty="0" err="1">
                <a:latin typeface="Aptos"/>
              </a:rPr>
              <a:t>выполнять</a:t>
            </a:r>
            <a:r>
              <a:rPr dirty="0">
                <a:latin typeface="Aptos"/>
              </a:rPr>
              <a:t> </a:t>
            </a:r>
            <a:r>
              <a:rPr dirty="0" err="1">
                <a:latin typeface="Aptos"/>
              </a:rPr>
              <a:t>мероприятия</a:t>
            </a:r>
            <a:r>
              <a:rPr dirty="0">
                <a:latin typeface="Aptos"/>
              </a:rPr>
              <a:t> </a:t>
            </a:r>
            <a:r>
              <a:rPr dirty="0" err="1">
                <a:latin typeface="Aptos"/>
              </a:rPr>
              <a:t>по</a:t>
            </a:r>
            <a:r>
              <a:rPr dirty="0">
                <a:latin typeface="Aptos"/>
              </a:rPr>
              <a:t> </a:t>
            </a:r>
            <a:r>
              <a:rPr dirty="0" err="1">
                <a:latin typeface="Aptos"/>
              </a:rPr>
              <a:t>снижению</a:t>
            </a:r>
            <a:r>
              <a:rPr dirty="0">
                <a:latin typeface="Aptos"/>
              </a:rPr>
              <a:t> и/</a:t>
            </a:r>
            <a:r>
              <a:rPr dirty="0" err="1">
                <a:latin typeface="Aptos"/>
              </a:rPr>
              <a:t>или</a:t>
            </a:r>
            <a:r>
              <a:rPr dirty="0">
                <a:latin typeface="Aptos"/>
              </a:rPr>
              <a:t> </a:t>
            </a:r>
            <a:r>
              <a:rPr dirty="0" err="1">
                <a:latin typeface="Aptos"/>
              </a:rPr>
              <a:t>исключению</a:t>
            </a:r>
            <a:r>
              <a:rPr dirty="0">
                <a:latin typeface="Aptos"/>
              </a:rPr>
              <a:t> </a:t>
            </a:r>
            <a:r>
              <a:rPr dirty="0" err="1">
                <a:latin typeface="Aptos"/>
              </a:rPr>
              <a:t>риска</a:t>
            </a:r>
            <a:r>
              <a:rPr dirty="0">
                <a:latin typeface="Aptos"/>
              </a:rPr>
              <a:t> в </a:t>
            </a:r>
            <a:r>
              <a:rPr dirty="0" err="1">
                <a:latin typeface="Aptos"/>
              </a:rPr>
              <a:t>установленные</a:t>
            </a:r>
            <a:r>
              <a:rPr dirty="0">
                <a:latin typeface="Aptos"/>
              </a:rPr>
              <a:t> </a:t>
            </a:r>
            <a:r>
              <a:rPr dirty="0" err="1">
                <a:latin typeface="Aptos"/>
              </a:rPr>
              <a:t>сроки</a:t>
            </a:r>
            <a:r>
              <a:rPr dirty="0">
                <a:latin typeface="Aptos"/>
              </a:rPr>
              <a:t>.</a:t>
            </a:r>
          </a:p>
        </p:txBody>
      </p:sp>
      <p:sp>
        <p:nvSpPr>
          <p:cNvPr id="37" name="Rounded Rectangle 36"/>
          <p:cNvSpPr/>
          <p:nvPr/>
        </p:nvSpPr>
        <p:spPr>
          <a:xfrm>
            <a:off x="822960" y="4617720"/>
            <a:ext cx="10561320" cy="960120"/>
          </a:xfrm>
          <a:prstGeom prst="roundRect">
            <a:avLst/>
          </a:prstGeom>
          <a:solidFill>
            <a:srgbClr val="FDEDEA"/>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ounded Rectangle 37"/>
          <p:cNvSpPr/>
          <p:nvPr/>
        </p:nvSpPr>
        <p:spPr>
          <a:xfrm>
            <a:off x="1078992" y="4864608"/>
            <a:ext cx="1371600" cy="411480"/>
          </a:xfrm>
          <a:prstGeom prst="roundRect">
            <a:avLst/>
          </a:prstGeom>
          <a:solidFill>
            <a:srgbClr val="EF4C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ptos"/>
              </a:defRPr>
            </a:pPr>
            <a:r>
              <a:rPr dirty="0" err="1">
                <a:latin typeface="Aptos"/>
              </a:rPr>
              <a:t>Высокий</a:t>
            </a:r>
            <a:endParaRPr dirty="0">
              <a:latin typeface="Aptos"/>
            </a:endParaRPr>
          </a:p>
        </p:txBody>
      </p:sp>
      <p:sp>
        <p:nvSpPr>
          <p:cNvPr id="39" name="TextBox 38"/>
          <p:cNvSpPr txBox="1"/>
          <p:nvPr/>
        </p:nvSpPr>
        <p:spPr>
          <a:xfrm>
            <a:off x="2697480" y="4773168"/>
            <a:ext cx="8229600" cy="477054"/>
          </a:xfrm>
          <a:prstGeom prst="rect">
            <a:avLst/>
          </a:prstGeom>
          <a:noFill/>
        </p:spPr>
        <p:txBody>
          <a:bodyPr wrap="square" lIns="45720" rIns="45720" anchor="t">
            <a:spAutoFit/>
          </a:bodyPr>
          <a:lstStyle/>
          <a:p>
            <a:pPr algn="l">
              <a:defRPr sz="1250" b="0">
                <a:solidFill>
                  <a:srgbClr val="19315F"/>
                </a:solidFill>
                <a:latin typeface="Aptos"/>
              </a:defRPr>
            </a:pPr>
            <a:r>
              <a:rPr dirty="0" err="1">
                <a:latin typeface="Aptos"/>
              </a:rPr>
              <a:t>Недопустимый</a:t>
            </a:r>
            <a:r>
              <a:rPr dirty="0">
                <a:latin typeface="Aptos"/>
              </a:rPr>
              <a:t> </a:t>
            </a:r>
            <a:r>
              <a:rPr dirty="0" err="1">
                <a:latin typeface="Aptos"/>
              </a:rPr>
              <a:t>риск</a:t>
            </a:r>
            <a:r>
              <a:rPr dirty="0">
                <a:latin typeface="Aptos"/>
              </a:rPr>
              <a:t>. </a:t>
            </a:r>
            <a:r>
              <a:rPr dirty="0" err="1">
                <a:latin typeface="Aptos"/>
              </a:rPr>
              <a:t>Требуется</a:t>
            </a:r>
            <a:r>
              <a:rPr dirty="0">
                <a:latin typeface="Aptos"/>
              </a:rPr>
              <a:t> </a:t>
            </a:r>
            <a:r>
              <a:rPr dirty="0" err="1">
                <a:latin typeface="Aptos"/>
              </a:rPr>
              <a:t>снижение</a:t>
            </a:r>
            <a:r>
              <a:rPr dirty="0">
                <a:latin typeface="Aptos"/>
              </a:rPr>
              <a:t> и/</a:t>
            </a:r>
            <a:r>
              <a:rPr dirty="0" err="1">
                <a:latin typeface="Aptos"/>
              </a:rPr>
              <a:t>или</a:t>
            </a:r>
            <a:r>
              <a:rPr dirty="0">
                <a:latin typeface="Aptos"/>
              </a:rPr>
              <a:t> </a:t>
            </a:r>
            <a:r>
              <a:rPr dirty="0" err="1">
                <a:latin typeface="Aptos"/>
              </a:rPr>
              <a:t>исключение</a:t>
            </a:r>
            <a:r>
              <a:rPr dirty="0">
                <a:latin typeface="Aptos"/>
              </a:rPr>
              <a:t>; </a:t>
            </a:r>
            <a:r>
              <a:rPr dirty="0" err="1">
                <a:latin typeface="Aptos"/>
              </a:rPr>
              <a:t>возможно</a:t>
            </a:r>
            <a:r>
              <a:rPr dirty="0">
                <a:latin typeface="Aptos"/>
              </a:rPr>
              <a:t> </a:t>
            </a:r>
            <a:r>
              <a:rPr dirty="0" err="1">
                <a:latin typeface="Aptos"/>
              </a:rPr>
              <a:t>немедленное</a:t>
            </a:r>
            <a:r>
              <a:rPr dirty="0">
                <a:latin typeface="Aptos"/>
              </a:rPr>
              <a:t> </a:t>
            </a:r>
            <a:r>
              <a:rPr dirty="0" err="1">
                <a:latin typeface="Aptos"/>
              </a:rPr>
              <a:t>устранение</a:t>
            </a:r>
            <a:r>
              <a:rPr dirty="0">
                <a:latin typeface="Aptos"/>
              </a:rPr>
              <a:t> </a:t>
            </a:r>
            <a:r>
              <a:rPr dirty="0" err="1">
                <a:latin typeface="Aptos"/>
              </a:rPr>
              <a:t>или</a:t>
            </a:r>
            <a:r>
              <a:rPr dirty="0">
                <a:latin typeface="Aptos"/>
              </a:rPr>
              <a:t> </a:t>
            </a:r>
            <a:r>
              <a:rPr dirty="0" err="1">
                <a:latin typeface="Aptos"/>
              </a:rPr>
              <a:t>приостановка</a:t>
            </a:r>
            <a:r>
              <a:rPr dirty="0">
                <a:latin typeface="Aptos"/>
              </a:rPr>
              <a:t> </a:t>
            </a:r>
            <a:r>
              <a:rPr dirty="0" err="1">
                <a:latin typeface="Aptos"/>
              </a:rPr>
              <a:t>работ</a:t>
            </a:r>
            <a:r>
              <a:rPr dirty="0">
                <a:latin typeface="Aptos"/>
              </a:rPr>
              <a:t>.</a:t>
            </a:r>
          </a:p>
        </p:txBody>
      </p:sp>
      <p:pic>
        <p:nvPicPr>
          <p:cNvPr id="40"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41" name="Группа 40"/>
          <p:cNvGrpSpPr/>
          <p:nvPr/>
        </p:nvGrpSpPr>
        <p:grpSpPr>
          <a:xfrm>
            <a:off x="1508760" y="6263640"/>
            <a:ext cx="10835640" cy="502920"/>
            <a:chOff x="1508760" y="6263640"/>
            <a:chExt cx="10835640" cy="502920"/>
          </a:xfrm>
        </p:grpSpPr>
        <p:sp>
          <p:nvSpPr>
            <p:cNvPr id="42"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dirty="0">
                  <a:latin typeface="Aptos"/>
                </a:rPr>
                <a:t>1</a:t>
              </a:r>
              <a:r>
                <a:rPr lang="ru-RU" dirty="0">
                  <a:latin typeface="Aptos"/>
                </a:rPr>
                <a:t>4</a:t>
              </a:r>
              <a:endParaRPr dirty="0">
                <a:latin typeface="Aptos"/>
              </a:endParaRPr>
            </a:p>
          </p:txBody>
        </p:sp>
        <p:sp>
          <p:nvSpPr>
            <p:cNvPr id="44" name="TextBox 43"/>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7403758" cy="400110"/>
          </a:xfrm>
          <a:prstGeom prst="rect">
            <a:avLst/>
          </a:prstGeom>
          <a:noFill/>
        </p:spPr>
        <p:txBody>
          <a:bodyPr wrap="none">
            <a:spAutoFit/>
          </a:bodyPr>
          <a:lstStyle/>
          <a:p>
            <a:pPr>
              <a:defRPr sz="2700" b="1">
                <a:solidFill>
                  <a:srgbClr val="0F2A69"/>
                </a:solidFill>
                <a:latin typeface="Aptos Display"/>
              </a:defRPr>
            </a:pPr>
            <a:r>
              <a:rPr sz="2000" dirty="0" err="1">
                <a:solidFill>
                  <a:srgbClr val="143787"/>
                </a:solidFill>
              </a:rPr>
              <a:t>Алгоритм</a:t>
            </a:r>
            <a:r>
              <a:rPr sz="2000" dirty="0">
                <a:solidFill>
                  <a:srgbClr val="143787"/>
                </a:solidFill>
              </a:rPr>
              <a:t> </a:t>
            </a:r>
            <a:r>
              <a:rPr sz="2000" dirty="0" err="1">
                <a:solidFill>
                  <a:srgbClr val="143787"/>
                </a:solidFill>
              </a:rPr>
              <a:t>работы</a:t>
            </a:r>
            <a:r>
              <a:rPr sz="2000" dirty="0">
                <a:solidFill>
                  <a:srgbClr val="143787"/>
                </a:solidFill>
              </a:rPr>
              <a:t> в </a:t>
            </a:r>
            <a:r>
              <a:rPr sz="2000" dirty="0" err="1">
                <a:solidFill>
                  <a:srgbClr val="143787"/>
                </a:solidFill>
              </a:rPr>
              <a:t>программе</a:t>
            </a:r>
            <a:r>
              <a:rPr sz="2000" dirty="0">
                <a:solidFill>
                  <a:srgbClr val="143787"/>
                </a:solidFill>
              </a:rPr>
              <a:t> ВРМ СОТ — </a:t>
            </a:r>
            <a:r>
              <a:rPr sz="2000" dirty="0" err="1">
                <a:solidFill>
                  <a:srgbClr val="143787"/>
                </a:solidFill>
              </a:rPr>
              <a:t>Модуль</a:t>
            </a:r>
            <a:r>
              <a:rPr sz="2000" dirty="0">
                <a:solidFill>
                  <a:srgbClr val="143787"/>
                </a:solidFill>
              </a:rPr>
              <a:t> ОПР</a:t>
            </a:r>
          </a:p>
        </p:txBody>
      </p:sp>
      <p:sp>
        <p:nvSpPr>
          <p:cNvPr id="27" name="TextBox 26"/>
          <p:cNvSpPr txBox="1"/>
          <p:nvPr/>
        </p:nvSpPr>
        <p:spPr>
          <a:xfrm>
            <a:off x="1527048" y="841248"/>
            <a:ext cx="2182008" cy="269304"/>
          </a:xfrm>
          <a:prstGeom prst="rect">
            <a:avLst/>
          </a:prstGeom>
          <a:noFill/>
        </p:spPr>
        <p:txBody>
          <a:bodyPr wrap="none">
            <a:spAutoFit/>
          </a:bodyPr>
          <a:lstStyle/>
          <a:p>
            <a:pPr>
              <a:defRPr sz="1150">
                <a:solidFill>
                  <a:srgbClr val="657797"/>
                </a:solidFill>
                <a:latin typeface="Aptos"/>
              </a:defRPr>
            </a:pPr>
            <a:r>
              <a:rPr dirty="0" err="1">
                <a:latin typeface="Aptos"/>
              </a:rPr>
              <a:t>Логика</a:t>
            </a:r>
            <a:r>
              <a:rPr dirty="0">
                <a:latin typeface="Aptos"/>
              </a:rPr>
              <a:t> </a:t>
            </a:r>
            <a:r>
              <a:rPr dirty="0" err="1">
                <a:latin typeface="Aptos"/>
              </a:rPr>
              <a:t>работы</a:t>
            </a:r>
            <a:r>
              <a:rPr dirty="0">
                <a:latin typeface="Aptos"/>
              </a:rPr>
              <a:t> </a:t>
            </a:r>
            <a:r>
              <a:rPr dirty="0" err="1">
                <a:latin typeface="Aptos"/>
              </a:rPr>
              <a:t>пользователя</a:t>
            </a:r>
            <a:endParaRPr dirty="0">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685800" y="1953866"/>
            <a:ext cx="3383280" cy="9601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868680" y="2118458"/>
            <a:ext cx="411480" cy="384048"/>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1</a:t>
            </a:r>
          </a:p>
        </p:txBody>
      </p:sp>
      <p:sp>
        <p:nvSpPr>
          <p:cNvPr id="32" name="TextBox 31"/>
          <p:cNvSpPr txBox="1"/>
          <p:nvPr/>
        </p:nvSpPr>
        <p:spPr>
          <a:xfrm>
            <a:off x="1435607" y="2252739"/>
            <a:ext cx="2331720" cy="280077"/>
          </a:xfrm>
          <a:prstGeom prst="rect">
            <a:avLst/>
          </a:prstGeom>
          <a:noFill/>
        </p:spPr>
        <p:txBody>
          <a:bodyPr wrap="square" lIns="45720" rIns="45720" anchor="ctr">
            <a:spAutoFit/>
          </a:bodyPr>
          <a:lstStyle/>
          <a:p>
            <a:pPr algn="l">
              <a:defRPr sz="1220" b="1">
                <a:solidFill>
                  <a:srgbClr val="0F2A69"/>
                </a:solidFill>
                <a:latin typeface="Aptos"/>
              </a:defRPr>
            </a:pPr>
            <a:r>
              <a:rPr dirty="0" err="1">
                <a:latin typeface="Aptos"/>
              </a:rPr>
              <a:t>Создание</a:t>
            </a:r>
            <a:r>
              <a:rPr dirty="0">
                <a:latin typeface="Aptos"/>
              </a:rPr>
              <a:t> </a:t>
            </a:r>
            <a:r>
              <a:rPr dirty="0" err="1">
                <a:latin typeface="Aptos"/>
              </a:rPr>
              <a:t>организации</a:t>
            </a:r>
            <a:endParaRPr dirty="0">
              <a:latin typeface="Aptos"/>
            </a:endParaRPr>
          </a:p>
        </p:txBody>
      </p:sp>
      <p:sp>
        <p:nvSpPr>
          <p:cNvPr id="33" name="Rounded Rectangle 32"/>
          <p:cNvSpPr/>
          <p:nvPr/>
        </p:nvSpPr>
        <p:spPr>
          <a:xfrm>
            <a:off x="4434840" y="1953866"/>
            <a:ext cx="3383280" cy="9601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ounded Rectangle 33"/>
          <p:cNvSpPr/>
          <p:nvPr/>
        </p:nvSpPr>
        <p:spPr>
          <a:xfrm>
            <a:off x="4617720" y="2118458"/>
            <a:ext cx="411480" cy="384048"/>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2</a:t>
            </a:r>
          </a:p>
        </p:txBody>
      </p:sp>
      <p:sp>
        <p:nvSpPr>
          <p:cNvPr id="35" name="TextBox 34"/>
          <p:cNvSpPr txBox="1"/>
          <p:nvPr/>
        </p:nvSpPr>
        <p:spPr>
          <a:xfrm>
            <a:off x="5184648" y="2252739"/>
            <a:ext cx="2331720" cy="280077"/>
          </a:xfrm>
          <a:prstGeom prst="rect">
            <a:avLst/>
          </a:prstGeom>
          <a:noFill/>
        </p:spPr>
        <p:txBody>
          <a:bodyPr wrap="square" lIns="45720" rIns="45720" anchor="ctr">
            <a:spAutoFit/>
          </a:bodyPr>
          <a:lstStyle/>
          <a:p>
            <a:pPr algn="l">
              <a:defRPr sz="1220" b="1">
                <a:solidFill>
                  <a:srgbClr val="0F2A69"/>
                </a:solidFill>
                <a:latin typeface="Aptos"/>
              </a:defRPr>
            </a:pPr>
            <a:r>
              <a:rPr dirty="0" err="1">
                <a:latin typeface="Aptos"/>
              </a:rPr>
              <a:t>Сведения</a:t>
            </a:r>
            <a:r>
              <a:rPr dirty="0">
                <a:latin typeface="Aptos"/>
              </a:rPr>
              <a:t> </a:t>
            </a:r>
            <a:r>
              <a:rPr dirty="0" err="1">
                <a:latin typeface="Aptos"/>
              </a:rPr>
              <a:t>об</a:t>
            </a:r>
            <a:r>
              <a:rPr dirty="0">
                <a:latin typeface="Aptos"/>
              </a:rPr>
              <a:t> </a:t>
            </a:r>
            <a:r>
              <a:rPr dirty="0" err="1">
                <a:latin typeface="Aptos"/>
              </a:rPr>
              <a:t>организации</a:t>
            </a:r>
            <a:endParaRPr dirty="0">
              <a:latin typeface="Aptos"/>
            </a:endParaRPr>
          </a:p>
        </p:txBody>
      </p:sp>
      <p:sp>
        <p:nvSpPr>
          <p:cNvPr id="36" name="Rounded Rectangle 35"/>
          <p:cNvSpPr/>
          <p:nvPr/>
        </p:nvSpPr>
        <p:spPr>
          <a:xfrm>
            <a:off x="8183879" y="1953866"/>
            <a:ext cx="3383280" cy="9601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ounded Rectangle 36"/>
          <p:cNvSpPr/>
          <p:nvPr/>
        </p:nvSpPr>
        <p:spPr>
          <a:xfrm>
            <a:off x="8366759" y="2118458"/>
            <a:ext cx="411480" cy="384048"/>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3</a:t>
            </a:r>
          </a:p>
        </p:txBody>
      </p:sp>
      <p:sp>
        <p:nvSpPr>
          <p:cNvPr id="38" name="TextBox 37"/>
          <p:cNvSpPr txBox="1"/>
          <p:nvPr/>
        </p:nvSpPr>
        <p:spPr>
          <a:xfrm>
            <a:off x="8933688" y="2158868"/>
            <a:ext cx="2331720" cy="467820"/>
          </a:xfrm>
          <a:prstGeom prst="rect">
            <a:avLst/>
          </a:prstGeom>
          <a:noFill/>
        </p:spPr>
        <p:txBody>
          <a:bodyPr wrap="square" lIns="45720" rIns="45720" anchor="ctr">
            <a:spAutoFit/>
          </a:bodyPr>
          <a:lstStyle/>
          <a:p>
            <a:pPr algn="l">
              <a:defRPr sz="1220" b="1">
                <a:solidFill>
                  <a:srgbClr val="0F2A69"/>
                </a:solidFill>
                <a:latin typeface="Aptos"/>
              </a:defRPr>
            </a:pPr>
            <a:r>
              <a:rPr dirty="0" err="1">
                <a:latin typeface="Aptos"/>
              </a:rPr>
              <a:t>Персон</a:t>
            </a:r>
            <a:r>
              <a:rPr lang="ru-RU" dirty="0">
                <a:latin typeface="Aptos"/>
              </a:rPr>
              <a:t>ал</a:t>
            </a:r>
            <a:r>
              <a:rPr dirty="0">
                <a:latin typeface="Aptos"/>
              </a:rPr>
              <a:t>. </a:t>
            </a:r>
            <a:r>
              <a:rPr dirty="0" err="1">
                <a:latin typeface="Aptos"/>
              </a:rPr>
              <a:t>Штатное</a:t>
            </a:r>
            <a:r>
              <a:rPr dirty="0">
                <a:latin typeface="Aptos"/>
              </a:rPr>
              <a:t> </a:t>
            </a:r>
            <a:r>
              <a:rPr dirty="0" err="1">
                <a:latin typeface="Aptos"/>
              </a:rPr>
              <a:t>расписание</a:t>
            </a:r>
            <a:endParaRPr dirty="0">
              <a:latin typeface="Aptos"/>
            </a:endParaRPr>
          </a:p>
        </p:txBody>
      </p:sp>
      <p:sp>
        <p:nvSpPr>
          <p:cNvPr id="39" name="Rounded Rectangle 38"/>
          <p:cNvSpPr/>
          <p:nvPr/>
        </p:nvSpPr>
        <p:spPr>
          <a:xfrm>
            <a:off x="685800" y="3279746"/>
            <a:ext cx="3383280" cy="9601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ounded Rectangle 39"/>
          <p:cNvSpPr/>
          <p:nvPr/>
        </p:nvSpPr>
        <p:spPr>
          <a:xfrm>
            <a:off x="868680" y="3444338"/>
            <a:ext cx="411480" cy="384048"/>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4</a:t>
            </a:r>
          </a:p>
        </p:txBody>
      </p:sp>
      <p:sp>
        <p:nvSpPr>
          <p:cNvPr id="41" name="TextBox 40"/>
          <p:cNvSpPr txBox="1"/>
          <p:nvPr/>
        </p:nvSpPr>
        <p:spPr>
          <a:xfrm>
            <a:off x="1435607" y="3578619"/>
            <a:ext cx="2331720" cy="280077"/>
          </a:xfrm>
          <a:prstGeom prst="rect">
            <a:avLst/>
          </a:prstGeom>
          <a:noFill/>
        </p:spPr>
        <p:txBody>
          <a:bodyPr wrap="square" lIns="45720" rIns="45720" anchor="ctr">
            <a:spAutoFit/>
          </a:bodyPr>
          <a:lstStyle/>
          <a:p>
            <a:pPr algn="l">
              <a:defRPr sz="1220" b="1">
                <a:solidFill>
                  <a:srgbClr val="0F2A69"/>
                </a:solidFill>
                <a:latin typeface="Aptos"/>
              </a:defRPr>
            </a:pPr>
            <a:r>
              <a:rPr dirty="0" err="1">
                <a:latin typeface="Aptos"/>
              </a:rPr>
              <a:t>Рабочие</a:t>
            </a:r>
            <a:r>
              <a:rPr dirty="0">
                <a:latin typeface="Aptos"/>
              </a:rPr>
              <a:t> </a:t>
            </a:r>
            <a:r>
              <a:rPr dirty="0" err="1">
                <a:latin typeface="Aptos"/>
              </a:rPr>
              <a:t>зоны</a:t>
            </a:r>
            <a:endParaRPr dirty="0">
              <a:latin typeface="Aptos"/>
            </a:endParaRPr>
          </a:p>
        </p:txBody>
      </p:sp>
      <p:sp>
        <p:nvSpPr>
          <p:cNvPr id="42" name="Rounded Rectangle 41"/>
          <p:cNvSpPr/>
          <p:nvPr/>
        </p:nvSpPr>
        <p:spPr>
          <a:xfrm>
            <a:off x="4434840" y="3279746"/>
            <a:ext cx="3383280" cy="9601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42"/>
          <p:cNvSpPr/>
          <p:nvPr/>
        </p:nvSpPr>
        <p:spPr>
          <a:xfrm>
            <a:off x="4617720" y="3444338"/>
            <a:ext cx="411480" cy="384048"/>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5</a:t>
            </a:r>
          </a:p>
        </p:txBody>
      </p:sp>
      <p:sp>
        <p:nvSpPr>
          <p:cNvPr id="44" name="TextBox 43"/>
          <p:cNvSpPr txBox="1"/>
          <p:nvPr/>
        </p:nvSpPr>
        <p:spPr>
          <a:xfrm>
            <a:off x="5184648" y="3578619"/>
            <a:ext cx="2331720" cy="280077"/>
          </a:xfrm>
          <a:prstGeom prst="rect">
            <a:avLst/>
          </a:prstGeom>
          <a:noFill/>
        </p:spPr>
        <p:txBody>
          <a:bodyPr wrap="square" lIns="45720" rIns="45720" anchor="ctr">
            <a:spAutoFit/>
          </a:bodyPr>
          <a:lstStyle/>
          <a:p>
            <a:pPr algn="l">
              <a:defRPr sz="1220" b="1">
                <a:solidFill>
                  <a:srgbClr val="0F2A69"/>
                </a:solidFill>
                <a:latin typeface="Aptos"/>
              </a:defRPr>
            </a:pPr>
            <a:r>
              <a:rPr dirty="0" err="1">
                <a:latin typeface="Aptos"/>
              </a:rPr>
              <a:t>Рабочие</a:t>
            </a:r>
            <a:r>
              <a:rPr dirty="0">
                <a:latin typeface="Aptos"/>
              </a:rPr>
              <a:t> </a:t>
            </a:r>
            <a:r>
              <a:rPr dirty="0" err="1">
                <a:latin typeface="Aptos"/>
              </a:rPr>
              <a:t>места</a:t>
            </a:r>
            <a:endParaRPr dirty="0">
              <a:latin typeface="Aptos"/>
            </a:endParaRPr>
          </a:p>
        </p:txBody>
      </p:sp>
      <p:sp>
        <p:nvSpPr>
          <p:cNvPr id="45" name="Rounded Rectangle 44"/>
          <p:cNvSpPr/>
          <p:nvPr/>
        </p:nvSpPr>
        <p:spPr>
          <a:xfrm>
            <a:off x="8183879" y="3279746"/>
            <a:ext cx="3383280" cy="96012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ounded Rectangle 45"/>
          <p:cNvSpPr/>
          <p:nvPr/>
        </p:nvSpPr>
        <p:spPr>
          <a:xfrm>
            <a:off x="8366759" y="3444338"/>
            <a:ext cx="411480" cy="384048"/>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dirty="0">
                <a:latin typeface="Aptos"/>
              </a:rPr>
              <a:t>6</a:t>
            </a:r>
          </a:p>
        </p:txBody>
      </p:sp>
      <p:sp>
        <p:nvSpPr>
          <p:cNvPr id="47" name="TextBox 46"/>
          <p:cNvSpPr txBox="1"/>
          <p:nvPr/>
        </p:nvSpPr>
        <p:spPr>
          <a:xfrm>
            <a:off x="8933688" y="3578619"/>
            <a:ext cx="2331720" cy="280077"/>
          </a:xfrm>
          <a:prstGeom prst="rect">
            <a:avLst/>
          </a:prstGeom>
          <a:noFill/>
        </p:spPr>
        <p:txBody>
          <a:bodyPr wrap="square" lIns="45720" rIns="45720" anchor="ctr">
            <a:spAutoFit/>
          </a:bodyPr>
          <a:lstStyle/>
          <a:p>
            <a:pPr algn="l">
              <a:defRPr sz="1220" b="1">
                <a:solidFill>
                  <a:srgbClr val="0F2A69"/>
                </a:solidFill>
                <a:latin typeface="Aptos"/>
              </a:defRPr>
            </a:pPr>
            <a:r>
              <a:rPr dirty="0" err="1">
                <a:latin typeface="Aptos"/>
              </a:rPr>
              <a:t>Отчётные</a:t>
            </a:r>
            <a:r>
              <a:rPr dirty="0">
                <a:latin typeface="Aptos"/>
              </a:rPr>
              <a:t> </a:t>
            </a:r>
            <a:r>
              <a:rPr dirty="0" err="1">
                <a:latin typeface="Aptos"/>
              </a:rPr>
              <a:t>документы</a:t>
            </a:r>
            <a:endParaRPr dirty="0">
              <a:latin typeface="Aptos"/>
            </a:endParaRPr>
          </a:p>
        </p:txBody>
      </p:sp>
      <p:sp>
        <p:nvSpPr>
          <p:cNvPr id="48" name="Rounded Rectangle 47"/>
          <p:cNvSpPr/>
          <p:nvPr/>
        </p:nvSpPr>
        <p:spPr>
          <a:xfrm>
            <a:off x="1005840" y="4526280"/>
            <a:ext cx="10058400" cy="960120"/>
          </a:xfrm>
          <a:prstGeom prst="roundRect">
            <a:avLst/>
          </a:prstGeom>
          <a:solidFill>
            <a:srgbClr val="143787"/>
          </a:solidFill>
          <a:ln w="12700">
            <a:solidFill>
              <a:srgbClr val="143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1234440" y="4727448"/>
            <a:ext cx="9601200" cy="430887"/>
          </a:xfrm>
          <a:prstGeom prst="rect">
            <a:avLst/>
          </a:prstGeom>
          <a:noFill/>
        </p:spPr>
        <p:txBody>
          <a:bodyPr wrap="square" lIns="45720" rIns="45720" anchor="t">
            <a:spAutoFit/>
          </a:bodyPr>
          <a:lstStyle/>
          <a:p>
            <a:pPr algn="ctr">
              <a:defRPr sz="2200" b="1">
                <a:solidFill>
                  <a:srgbClr val="FFFFFF"/>
                </a:solidFill>
                <a:latin typeface="Aptos"/>
              </a:defRPr>
            </a:pPr>
            <a:r>
              <a:rPr dirty="0" err="1">
                <a:latin typeface="Aptos"/>
              </a:rPr>
              <a:t>Итоговый</a:t>
            </a:r>
            <a:r>
              <a:rPr dirty="0">
                <a:latin typeface="Aptos"/>
              </a:rPr>
              <a:t> </a:t>
            </a:r>
            <a:r>
              <a:rPr dirty="0" err="1">
                <a:latin typeface="Aptos"/>
              </a:rPr>
              <a:t>уровень</a:t>
            </a:r>
            <a:r>
              <a:rPr dirty="0">
                <a:latin typeface="Aptos"/>
              </a:rPr>
              <a:t> </a:t>
            </a:r>
            <a:r>
              <a:rPr dirty="0" err="1">
                <a:latin typeface="Aptos"/>
              </a:rPr>
              <a:t>риска</a:t>
            </a:r>
            <a:r>
              <a:rPr dirty="0">
                <a:latin typeface="Aptos"/>
              </a:rPr>
              <a:t> = R × К1 × К2 × К3 × К4</a:t>
            </a:r>
          </a:p>
        </p:txBody>
      </p:sp>
      <p:sp>
        <p:nvSpPr>
          <p:cNvPr id="50" name="TextBox 49"/>
          <p:cNvSpPr txBox="1"/>
          <p:nvPr/>
        </p:nvSpPr>
        <p:spPr>
          <a:xfrm>
            <a:off x="1051560" y="5623560"/>
            <a:ext cx="9966960" cy="253916"/>
          </a:xfrm>
          <a:prstGeom prst="rect">
            <a:avLst/>
          </a:prstGeom>
          <a:noFill/>
        </p:spPr>
        <p:txBody>
          <a:bodyPr wrap="square" lIns="45720" rIns="45720" anchor="t">
            <a:spAutoFit/>
          </a:bodyPr>
          <a:lstStyle/>
          <a:p>
            <a:pPr algn="ctr">
              <a:defRPr sz="1050" b="0">
                <a:solidFill>
                  <a:srgbClr val="657797"/>
                </a:solidFill>
                <a:latin typeface="Aptos"/>
              </a:defRPr>
            </a:pPr>
            <a:r>
              <a:rPr b="1" dirty="0">
                <a:latin typeface="Aptos"/>
              </a:rPr>
              <a:t>К1 — СИЗ  •  К2 — </a:t>
            </a:r>
            <a:r>
              <a:rPr b="1" dirty="0" err="1">
                <a:latin typeface="Aptos"/>
              </a:rPr>
              <a:t>травмы</a:t>
            </a:r>
            <a:r>
              <a:rPr b="1" dirty="0">
                <a:latin typeface="Aptos"/>
              </a:rPr>
              <a:t> и </a:t>
            </a:r>
            <a:r>
              <a:rPr b="1" dirty="0" err="1">
                <a:latin typeface="Aptos"/>
              </a:rPr>
              <a:t>профзаболевания</a:t>
            </a:r>
            <a:r>
              <a:rPr b="1" dirty="0">
                <a:latin typeface="Aptos"/>
              </a:rPr>
              <a:t>  •  К3 — </a:t>
            </a:r>
            <a:r>
              <a:rPr b="1" dirty="0" err="1">
                <a:latin typeface="Aptos"/>
              </a:rPr>
              <a:t>ночные</a:t>
            </a:r>
            <a:r>
              <a:rPr b="1" dirty="0">
                <a:latin typeface="Aptos"/>
              </a:rPr>
              <a:t> </a:t>
            </a:r>
            <a:r>
              <a:rPr b="1" dirty="0" err="1">
                <a:latin typeface="Aptos"/>
              </a:rPr>
              <a:t>смены</a:t>
            </a:r>
            <a:r>
              <a:rPr b="1" dirty="0">
                <a:latin typeface="Aptos"/>
              </a:rPr>
              <a:t> / </a:t>
            </a:r>
            <a:r>
              <a:rPr b="1" dirty="0" err="1">
                <a:latin typeface="Aptos"/>
              </a:rPr>
              <a:t>командировки</a:t>
            </a:r>
            <a:r>
              <a:rPr b="1" dirty="0">
                <a:latin typeface="Aptos"/>
              </a:rPr>
              <a:t>  •  К4 — </a:t>
            </a:r>
            <a:r>
              <a:rPr b="1" dirty="0" err="1">
                <a:latin typeface="Aptos"/>
              </a:rPr>
              <a:t>результаты</a:t>
            </a:r>
            <a:r>
              <a:rPr b="1" dirty="0">
                <a:latin typeface="Aptos"/>
              </a:rPr>
              <a:t> СОУТ </a:t>
            </a:r>
            <a:r>
              <a:rPr b="1" dirty="0" err="1">
                <a:latin typeface="Aptos"/>
              </a:rPr>
              <a:t>при</a:t>
            </a:r>
            <a:r>
              <a:rPr b="1" dirty="0">
                <a:latin typeface="Aptos"/>
              </a:rPr>
              <a:t> 3–4 </a:t>
            </a:r>
            <a:r>
              <a:rPr b="1" dirty="0" err="1">
                <a:latin typeface="Aptos"/>
              </a:rPr>
              <a:t>классах</a:t>
            </a:r>
            <a:endParaRPr b="1" dirty="0">
              <a:latin typeface="Aptos"/>
            </a:endParaRPr>
          </a:p>
        </p:txBody>
      </p:sp>
      <p:pic>
        <p:nvPicPr>
          <p:cNvPr id="51"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52" name="Группа 51"/>
          <p:cNvGrpSpPr/>
          <p:nvPr/>
        </p:nvGrpSpPr>
        <p:grpSpPr>
          <a:xfrm>
            <a:off x="1508760" y="6263640"/>
            <a:ext cx="10835640" cy="502920"/>
            <a:chOff x="1508760" y="6263640"/>
            <a:chExt cx="10835640" cy="502920"/>
          </a:xfrm>
        </p:grpSpPr>
        <p:sp>
          <p:nvSpPr>
            <p:cNvPr id="53"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dirty="0">
                  <a:latin typeface="Aptos"/>
                </a:rPr>
                <a:t>1</a:t>
              </a:r>
              <a:r>
                <a:rPr lang="ru-RU" dirty="0">
                  <a:latin typeface="Aptos"/>
                </a:rPr>
                <a:t>5</a:t>
              </a:r>
              <a:endParaRPr dirty="0">
                <a:latin typeface="Aptos"/>
              </a:endParaRPr>
            </a:p>
          </p:txBody>
        </p:sp>
        <p:sp>
          <p:nvSpPr>
            <p:cNvPr id="55" name="TextBox 54"/>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
        <p:nvSpPr>
          <p:cNvPr id="56" name="TextBox 55"/>
          <p:cNvSpPr txBox="1"/>
          <p:nvPr/>
        </p:nvSpPr>
        <p:spPr>
          <a:xfrm>
            <a:off x="4928783" y="1398488"/>
            <a:ext cx="2305050" cy="400110"/>
          </a:xfrm>
          <a:prstGeom prst="rect">
            <a:avLst/>
          </a:prstGeom>
          <a:noFill/>
        </p:spPr>
        <p:txBody>
          <a:bodyPr wrap="square" lIns="45720" rIns="45720" anchor="ctr">
            <a:spAutoFit/>
          </a:bodyPr>
          <a:lstStyle/>
          <a:p>
            <a:pPr algn="ctr">
              <a:defRPr sz="1220" b="1">
                <a:solidFill>
                  <a:srgbClr val="0F2A69"/>
                </a:solidFill>
                <a:latin typeface="Aptos"/>
              </a:defRPr>
            </a:pPr>
            <a:r>
              <a:rPr lang="ru-RU" sz="2000" dirty="0">
                <a:latin typeface="Aptos"/>
              </a:rPr>
              <a:t>РАЗДЕЛЫ:</a:t>
            </a:r>
            <a:endParaRPr sz="2000" dirty="0">
              <a:latin typeface="Apto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7403758" cy="400110"/>
          </a:xfrm>
          <a:prstGeom prst="rect">
            <a:avLst/>
          </a:prstGeom>
          <a:noFill/>
        </p:spPr>
        <p:txBody>
          <a:bodyPr wrap="none">
            <a:spAutoFit/>
          </a:bodyPr>
          <a:lstStyle/>
          <a:p>
            <a:pPr>
              <a:defRPr sz="2700" b="1">
                <a:solidFill>
                  <a:srgbClr val="0F2A69"/>
                </a:solidFill>
                <a:latin typeface="Aptos Display"/>
              </a:defRPr>
            </a:pPr>
            <a:r>
              <a:rPr sz="2000" dirty="0" err="1"/>
              <a:t>Алгоритм</a:t>
            </a:r>
            <a:r>
              <a:rPr sz="2000" dirty="0"/>
              <a:t> </a:t>
            </a:r>
            <a:r>
              <a:rPr sz="2000" dirty="0" err="1"/>
              <a:t>работы</a:t>
            </a:r>
            <a:r>
              <a:rPr sz="2000" dirty="0"/>
              <a:t> в </a:t>
            </a:r>
            <a:r>
              <a:rPr sz="2000" dirty="0" err="1"/>
              <a:t>программе</a:t>
            </a:r>
            <a:r>
              <a:rPr sz="2000" dirty="0"/>
              <a:t> ВРМ СОТ — </a:t>
            </a:r>
            <a:r>
              <a:rPr sz="2000" dirty="0" err="1"/>
              <a:t>Модуль</a:t>
            </a:r>
            <a:r>
              <a:rPr sz="2000" dirty="0"/>
              <a:t> ОПР</a:t>
            </a:r>
          </a:p>
        </p:txBody>
      </p:sp>
      <p:sp>
        <p:nvSpPr>
          <p:cNvPr id="27" name="TextBox 26"/>
          <p:cNvSpPr txBox="1"/>
          <p:nvPr/>
        </p:nvSpPr>
        <p:spPr>
          <a:xfrm>
            <a:off x="1527048" y="841248"/>
            <a:ext cx="10193816" cy="261610"/>
          </a:xfrm>
          <a:prstGeom prst="rect">
            <a:avLst/>
          </a:prstGeom>
          <a:noFill/>
        </p:spPr>
        <p:txBody>
          <a:bodyPr wrap="none">
            <a:spAutoFit/>
          </a:bodyPr>
          <a:lstStyle/>
          <a:p>
            <a:pPr>
              <a:defRPr sz="1150">
                <a:solidFill>
                  <a:srgbClr val="657797"/>
                </a:solidFill>
                <a:latin typeface="Aptos"/>
              </a:defRPr>
            </a:pPr>
            <a:r>
              <a:rPr lang="ru-RU" sz="1100" b="1" dirty="0">
                <a:solidFill>
                  <a:srgbClr val="FF0000"/>
                </a:solidFill>
                <a:latin typeface="Aptos"/>
              </a:rPr>
              <a:t>По результатам проведенной оценки профессиональных рисков в системе ВРМ СОТ формируется </a:t>
            </a:r>
            <a:r>
              <a:rPr lang="ru-RU" sz="1100" b="1" dirty="0" err="1">
                <a:solidFill>
                  <a:srgbClr val="FF0000"/>
                </a:solidFill>
                <a:latin typeface="Aptos"/>
              </a:rPr>
              <a:t>п</a:t>
            </a:r>
            <a:r>
              <a:rPr sz="1100" b="1" dirty="0" err="1">
                <a:solidFill>
                  <a:srgbClr val="FF0000"/>
                </a:solidFill>
                <a:latin typeface="Aptos"/>
              </a:rPr>
              <a:t>акет</a:t>
            </a:r>
            <a:r>
              <a:rPr sz="1100" b="1" dirty="0">
                <a:solidFill>
                  <a:srgbClr val="FF0000"/>
                </a:solidFill>
                <a:latin typeface="Aptos"/>
              </a:rPr>
              <a:t> </a:t>
            </a:r>
            <a:r>
              <a:rPr sz="1100" b="1" dirty="0" err="1">
                <a:solidFill>
                  <a:srgbClr val="FF0000"/>
                </a:solidFill>
                <a:latin typeface="Aptos"/>
              </a:rPr>
              <a:t>отчётных</a:t>
            </a:r>
            <a:r>
              <a:rPr sz="1100" b="1" dirty="0">
                <a:solidFill>
                  <a:srgbClr val="FF0000"/>
                </a:solidFill>
                <a:latin typeface="Aptos"/>
              </a:rPr>
              <a:t> </a:t>
            </a:r>
            <a:r>
              <a:rPr sz="1100" b="1" dirty="0" err="1">
                <a:solidFill>
                  <a:srgbClr val="FF0000"/>
                </a:solidFill>
                <a:latin typeface="Aptos"/>
              </a:rPr>
              <a:t>документов</a:t>
            </a:r>
            <a:r>
              <a:rPr lang="ru-RU" sz="1100" b="1" dirty="0">
                <a:solidFill>
                  <a:srgbClr val="FF0000"/>
                </a:solidFill>
                <a:latin typeface="Aptos"/>
              </a:rPr>
              <a:t> организации:</a:t>
            </a:r>
            <a:endParaRPr sz="1100" b="1" dirty="0">
              <a:solidFill>
                <a:srgbClr val="FF0000"/>
              </a:solidFill>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640080" y="1481328"/>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786384" y="1572768"/>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32" name="TextBox 31"/>
          <p:cNvSpPr txBox="1"/>
          <p:nvPr/>
        </p:nvSpPr>
        <p:spPr>
          <a:xfrm>
            <a:off x="1298448" y="1545336"/>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Положение</a:t>
            </a:r>
            <a:r>
              <a:rPr dirty="0">
                <a:latin typeface="Aptos"/>
              </a:rPr>
              <a:t> </a:t>
            </a:r>
            <a:r>
              <a:rPr dirty="0" err="1">
                <a:latin typeface="Aptos"/>
              </a:rPr>
              <a:t>по</a:t>
            </a:r>
            <a:r>
              <a:rPr dirty="0">
                <a:latin typeface="Aptos"/>
              </a:rPr>
              <a:t> ОПР (</a:t>
            </a:r>
            <a:r>
              <a:rPr dirty="0" err="1">
                <a:latin typeface="Aptos"/>
              </a:rPr>
              <a:t>матричный</a:t>
            </a:r>
            <a:r>
              <a:rPr dirty="0">
                <a:latin typeface="Aptos"/>
              </a:rPr>
              <a:t> </a:t>
            </a:r>
            <a:r>
              <a:rPr dirty="0" err="1">
                <a:latin typeface="Aptos"/>
              </a:rPr>
              <a:t>метод</a:t>
            </a:r>
            <a:r>
              <a:rPr dirty="0">
                <a:latin typeface="Aptos"/>
              </a:rPr>
              <a:t> 5×5)</a:t>
            </a:r>
          </a:p>
        </p:txBody>
      </p:sp>
      <p:sp>
        <p:nvSpPr>
          <p:cNvPr id="33" name="Rounded Rectangle 32"/>
          <p:cNvSpPr/>
          <p:nvPr/>
        </p:nvSpPr>
        <p:spPr>
          <a:xfrm>
            <a:off x="640080" y="2139696"/>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ounded Rectangle 33"/>
          <p:cNvSpPr/>
          <p:nvPr/>
        </p:nvSpPr>
        <p:spPr>
          <a:xfrm>
            <a:off x="786384" y="2231136"/>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35" name="TextBox 34"/>
          <p:cNvSpPr txBox="1"/>
          <p:nvPr/>
        </p:nvSpPr>
        <p:spPr>
          <a:xfrm>
            <a:off x="1298448" y="2203703"/>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Перечень</a:t>
            </a:r>
            <a:r>
              <a:rPr dirty="0">
                <a:latin typeface="Aptos"/>
              </a:rPr>
              <a:t> </a:t>
            </a:r>
            <a:r>
              <a:rPr dirty="0" err="1">
                <a:latin typeface="Aptos"/>
              </a:rPr>
              <a:t>рабочих</a:t>
            </a:r>
            <a:r>
              <a:rPr dirty="0">
                <a:latin typeface="Aptos"/>
              </a:rPr>
              <a:t> </a:t>
            </a:r>
            <a:r>
              <a:rPr dirty="0" err="1">
                <a:latin typeface="Aptos"/>
              </a:rPr>
              <a:t>мест</a:t>
            </a:r>
            <a:r>
              <a:rPr dirty="0">
                <a:latin typeface="Aptos"/>
              </a:rPr>
              <a:t> </a:t>
            </a:r>
            <a:r>
              <a:rPr dirty="0" err="1">
                <a:latin typeface="Aptos"/>
              </a:rPr>
              <a:t>для</a:t>
            </a:r>
            <a:r>
              <a:rPr dirty="0">
                <a:latin typeface="Aptos"/>
              </a:rPr>
              <a:t> </a:t>
            </a:r>
            <a:r>
              <a:rPr dirty="0" err="1">
                <a:latin typeface="Aptos"/>
              </a:rPr>
              <a:t>проведения</a:t>
            </a:r>
            <a:r>
              <a:rPr dirty="0">
                <a:latin typeface="Aptos"/>
              </a:rPr>
              <a:t> ОПР</a:t>
            </a:r>
          </a:p>
        </p:txBody>
      </p:sp>
      <p:sp>
        <p:nvSpPr>
          <p:cNvPr id="36" name="Rounded Rectangle 35"/>
          <p:cNvSpPr/>
          <p:nvPr/>
        </p:nvSpPr>
        <p:spPr>
          <a:xfrm>
            <a:off x="640080" y="2798064"/>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ounded Rectangle 36"/>
          <p:cNvSpPr/>
          <p:nvPr/>
        </p:nvSpPr>
        <p:spPr>
          <a:xfrm>
            <a:off x="786384" y="2889504"/>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38" name="TextBox 37"/>
          <p:cNvSpPr txBox="1"/>
          <p:nvPr/>
        </p:nvSpPr>
        <p:spPr>
          <a:xfrm>
            <a:off x="1298448" y="2862072"/>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Перечень</a:t>
            </a:r>
            <a:r>
              <a:rPr dirty="0">
                <a:latin typeface="Aptos"/>
              </a:rPr>
              <a:t> </a:t>
            </a:r>
            <a:r>
              <a:rPr dirty="0" err="1">
                <a:latin typeface="Aptos"/>
              </a:rPr>
              <a:t>осмотренных</a:t>
            </a:r>
            <a:r>
              <a:rPr dirty="0">
                <a:latin typeface="Aptos"/>
              </a:rPr>
              <a:t> </a:t>
            </a:r>
            <a:r>
              <a:rPr dirty="0" err="1">
                <a:latin typeface="Aptos"/>
              </a:rPr>
              <a:t>рабочих</a:t>
            </a:r>
            <a:r>
              <a:rPr dirty="0">
                <a:latin typeface="Aptos"/>
              </a:rPr>
              <a:t> </a:t>
            </a:r>
            <a:r>
              <a:rPr dirty="0" err="1">
                <a:latin typeface="Aptos"/>
              </a:rPr>
              <a:t>мест</a:t>
            </a:r>
            <a:endParaRPr dirty="0">
              <a:latin typeface="Aptos"/>
            </a:endParaRPr>
          </a:p>
        </p:txBody>
      </p:sp>
      <p:sp>
        <p:nvSpPr>
          <p:cNvPr id="39" name="Rounded Rectangle 38"/>
          <p:cNvSpPr/>
          <p:nvPr/>
        </p:nvSpPr>
        <p:spPr>
          <a:xfrm>
            <a:off x="640080" y="3456432"/>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ounded Rectangle 39"/>
          <p:cNvSpPr/>
          <p:nvPr/>
        </p:nvSpPr>
        <p:spPr>
          <a:xfrm>
            <a:off x="786384" y="3547872"/>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41" name="TextBox 40"/>
          <p:cNvSpPr txBox="1"/>
          <p:nvPr/>
        </p:nvSpPr>
        <p:spPr>
          <a:xfrm>
            <a:off x="1298448" y="3520440"/>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Протокол</a:t>
            </a:r>
            <a:r>
              <a:rPr dirty="0">
                <a:latin typeface="Aptos"/>
              </a:rPr>
              <a:t> </a:t>
            </a:r>
            <a:r>
              <a:rPr dirty="0" err="1">
                <a:latin typeface="Aptos"/>
              </a:rPr>
              <a:t>осмотра</a:t>
            </a:r>
            <a:r>
              <a:rPr dirty="0">
                <a:latin typeface="Aptos"/>
              </a:rPr>
              <a:t> </a:t>
            </a:r>
            <a:r>
              <a:rPr dirty="0" err="1">
                <a:latin typeface="Aptos"/>
              </a:rPr>
              <a:t>рабочих</a:t>
            </a:r>
            <a:r>
              <a:rPr dirty="0">
                <a:latin typeface="Aptos"/>
              </a:rPr>
              <a:t> </a:t>
            </a:r>
            <a:r>
              <a:rPr dirty="0" err="1">
                <a:latin typeface="Aptos"/>
              </a:rPr>
              <a:t>мест</a:t>
            </a:r>
            <a:endParaRPr dirty="0">
              <a:latin typeface="Aptos"/>
            </a:endParaRPr>
          </a:p>
        </p:txBody>
      </p:sp>
      <p:sp>
        <p:nvSpPr>
          <p:cNvPr id="42" name="Rounded Rectangle 41"/>
          <p:cNvSpPr/>
          <p:nvPr/>
        </p:nvSpPr>
        <p:spPr>
          <a:xfrm>
            <a:off x="640080" y="4114800"/>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42"/>
          <p:cNvSpPr/>
          <p:nvPr/>
        </p:nvSpPr>
        <p:spPr>
          <a:xfrm>
            <a:off x="786384" y="4206240"/>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44" name="TextBox 43"/>
          <p:cNvSpPr txBox="1"/>
          <p:nvPr/>
        </p:nvSpPr>
        <p:spPr>
          <a:xfrm>
            <a:off x="1298448" y="4178808"/>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Сводный</a:t>
            </a:r>
            <a:r>
              <a:rPr dirty="0">
                <a:latin typeface="Aptos"/>
              </a:rPr>
              <a:t> </a:t>
            </a:r>
            <a:r>
              <a:rPr dirty="0" err="1">
                <a:latin typeface="Aptos"/>
              </a:rPr>
              <a:t>протокол</a:t>
            </a:r>
            <a:r>
              <a:rPr dirty="0">
                <a:latin typeface="Aptos"/>
              </a:rPr>
              <a:t> </a:t>
            </a:r>
            <a:r>
              <a:rPr dirty="0" err="1">
                <a:latin typeface="Aptos"/>
              </a:rPr>
              <a:t>осмотра</a:t>
            </a:r>
            <a:r>
              <a:rPr dirty="0">
                <a:latin typeface="Aptos"/>
              </a:rPr>
              <a:t> </a:t>
            </a:r>
            <a:r>
              <a:rPr dirty="0" err="1">
                <a:latin typeface="Aptos"/>
              </a:rPr>
              <a:t>рабочих</a:t>
            </a:r>
            <a:r>
              <a:rPr dirty="0">
                <a:latin typeface="Aptos"/>
              </a:rPr>
              <a:t> </a:t>
            </a:r>
            <a:r>
              <a:rPr dirty="0" err="1">
                <a:latin typeface="Aptos"/>
              </a:rPr>
              <a:t>мест</a:t>
            </a:r>
            <a:endParaRPr dirty="0">
              <a:latin typeface="Aptos"/>
            </a:endParaRPr>
          </a:p>
        </p:txBody>
      </p:sp>
      <p:sp>
        <p:nvSpPr>
          <p:cNvPr id="45" name="Rounded Rectangle 44"/>
          <p:cNvSpPr/>
          <p:nvPr/>
        </p:nvSpPr>
        <p:spPr>
          <a:xfrm>
            <a:off x="640080" y="4773168"/>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ounded Rectangle 45"/>
          <p:cNvSpPr/>
          <p:nvPr/>
        </p:nvSpPr>
        <p:spPr>
          <a:xfrm>
            <a:off x="786384" y="4864607"/>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47" name="TextBox 46"/>
          <p:cNvSpPr txBox="1"/>
          <p:nvPr/>
        </p:nvSpPr>
        <p:spPr>
          <a:xfrm>
            <a:off x="1298448" y="4837176"/>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Перечень</a:t>
            </a:r>
            <a:r>
              <a:rPr dirty="0">
                <a:latin typeface="Aptos"/>
              </a:rPr>
              <a:t> (</a:t>
            </a:r>
            <a:r>
              <a:rPr dirty="0" err="1">
                <a:latin typeface="Aptos"/>
              </a:rPr>
              <a:t>реестр</a:t>
            </a:r>
            <a:r>
              <a:rPr dirty="0">
                <a:latin typeface="Aptos"/>
              </a:rPr>
              <a:t>) </a:t>
            </a:r>
            <a:r>
              <a:rPr dirty="0" err="1">
                <a:latin typeface="Aptos"/>
              </a:rPr>
              <a:t>идентифицированных</a:t>
            </a:r>
            <a:r>
              <a:rPr dirty="0">
                <a:latin typeface="Aptos"/>
              </a:rPr>
              <a:t> </a:t>
            </a:r>
            <a:r>
              <a:rPr dirty="0" err="1">
                <a:latin typeface="Aptos"/>
              </a:rPr>
              <a:t>опасностей</a:t>
            </a:r>
            <a:endParaRPr dirty="0">
              <a:latin typeface="Aptos"/>
            </a:endParaRPr>
          </a:p>
        </p:txBody>
      </p:sp>
      <p:sp>
        <p:nvSpPr>
          <p:cNvPr id="48" name="Rounded Rectangle 47"/>
          <p:cNvSpPr/>
          <p:nvPr/>
        </p:nvSpPr>
        <p:spPr>
          <a:xfrm>
            <a:off x="6263640" y="1481328"/>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Rounded Rectangle 48"/>
          <p:cNvSpPr/>
          <p:nvPr/>
        </p:nvSpPr>
        <p:spPr>
          <a:xfrm>
            <a:off x="6409944" y="1572768"/>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50" name="TextBox 49"/>
          <p:cNvSpPr txBox="1"/>
          <p:nvPr/>
        </p:nvSpPr>
        <p:spPr>
          <a:xfrm>
            <a:off x="6922008" y="1545336"/>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Карты</a:t>
            </a:r>
            <a:r>
              <a:rPr dirty="0">
                <a:latin typeface="Aptos"/>
              </a:rPr>
              <a:t> ОПР</a:t>
            </a:r>
          </a:p>
        </p:txBody>
      </p:sp>
      <p:sp>
        <p:nvSpPr>
          <p:cNvPr id="51" name="Rounded Rectangle 50"/>
          <p:cNvSpPr/>
          <p:nvPr/>
        </p:nvSpPr>
        <p:spPr>
          <a:xfrm>
            <a:off x="6263640" y="2139696"/>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ounded Rectangle 51"/>
          <p:cNvSpPr/>
          <p:nvPr/>
        </p:nvSpPr>
        <p:spPr>
          <a:xfrm>
            <a:off x="6409944" y="2231136"/>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53" name="TextBox 52"/>
          <p:cNvSpPr txBox="1"/>
          <p:nvPr/>
        </p:nvSpPr>
        <p:spPr>
          <a:xfrm>
            <a:off x="6922008" y="2203703"/>
            <a:ext cx="4297680" cy="4247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План</a:t>
            </a:r>
            <a:r>
              <a:rPr dirty="0">
                <a:latin typeface="Aptos"/>
              </a:rPr>
              <a:t> </a:t>
            </a:r>
            <a:r>
              <a:rPr dirty="0" err="1">
                <a:latin typeface="Aptos"/>
              </a:rPr>
              <a:t>мероприятий</a:t>
            </a:r>
            <a:r>
              <a:rPr dirty="0">
                <a:latin typeface="Aptos"/>
              </a:rPr>
              <a:t> </a:t>
            </a:r>
            <a:r>
              <a:rPr dirty="0" err="1">
                <a:latin typeface="Aptos"/>
              </a:rPr>
              <a:t>по</a:t>
            </a:r>
            <a:r>
              <a:rPr dirty="0">
                <a:latin typeface="Aptos"/>
              </a:rPr>
              <a:t> </a:t>
            </a:r>
            <a:r>
              <a:rPr dirty="0" err="1">
                <a:latin typeface="Aptos"/>
              </a:rPr>
              <a:t>снижению</a:t>
            </a:r>
            <a:r>
              <a:rPr dirty="0">
                <a:latin typeface="Aptos"/>
              </a:rPr>
              <a:t> </a:t>
            </a:r>
            <a:r>
              <a:rPr dirty="0" err="1">
                <a:latin typeface="Aptos"/>
              </a:rPr>
              <a:t>уровня</a:t>
            </a:r>
            <a:r>
              <a:rPr dirty="0">
                <a:latin typeface="Aptos"/>
              </a:rPr>
              <a:t> </a:t>
            </a:r>
            <a:r>
              <a:rPr dirty="0" err="1">
                <a:latin typeface="Aptos"/>
              </a:rPr>
              <a:t>профессиональных</a:t>
            </a:r>
            <a:r>
              <a:rPr dirty="0">
                <a:latin typeface="Aptos"/>
              </a:rPr>
              <a:t> </a:t>
            </a:r>
            <a:r>
              <a:rPr dirty="0" err="1">
                <a:latin typeface="Aptos"/>
              </a:rPr>
              <a:t>рисков</a:t>
            </a:r>
            <a:endParaRPr dirty="0">
              <a:latin typeface="Aptos"/>
            </a:endParaRPr>
          </a:p>
        </p:txBody>
      </p:sp>
      <p:sp>
        <p:nvSpPr>
          <p:cNvPr id="54" name="Rounded Rectangle 53"/>
          <p:cNvSpPr/>
          <p:nvPr/>
        </p:nvSpPr>
        <p:spPr>
          <a:xfrm>
            <a:off x="6263640" y="2798064"/>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Rounded Rectangle 54"/>
          <p:cNvSpPr/>
          <p:nvPr/>
        </p:nvSpPr>
        <p:spPr>
          <a:xfrm>
            <a:off x="6409944" y="2889504"/>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56" name="TextBox 55"/>
          <p:cNvSpPr txBox="1"/>
          <p:nvPr/>
        </p:nvSpPr>
        <p:spPr>
          <a:xfrm>
            <a:off x="6922008" y="2862072"/>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План</a:t>
            </a:r>
            <a:r>
              <a:rPr dirty="0">
                <a:latin typeface="Aptos"/>
              </a:rPr>
              <a:t> </a:t>
            </a:r>
            <a:r>
              <a:rPr dirty="0" err="1">
                <a:latin typeface="Aptos"/>
              </a:rPr>
              <a:t>контрольных</a:t>
            </a:r>
            <a:r>
              <a:rPr dirty="0">
                <a:latin typeface="Aptos"/>
              </a:rPr>
              <a:t> </a:t>
            </a:r>
            <a:r>
              <a:rPr dirty="0" err="1">
                <a:latin typeface="Aptos"/>
              </a:rPr>
              <a:t>мероприятий</a:t>
            </a:r>
            <a:endParaRPr dirty="0">
              <a:latin typeface="Aptos"/>
            </a:endParaRPr>
          </a:p>
        </p:txBody>
      </p:sp>
      <p:sp>
        <p:nvSpPr>
          <p:cNvPr id="57" name="Rounded Rectangle 56"/>
          <p:cNvSpPr/>
          <p:nvPr/>
        </p:nvSpPr>
        <p:spPr>
          <a:xfrm>
            <a:off x="6263640" y="3456432"/>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Rounded Rectangle 57"/>
          <p:cNvSpPr/>
          <p:nvPr/>
        </p:nvSpPr>
        <p:spPr>
          <a:xfrm>
            <a:off x="6409944" y="3547872"/>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59" name="TextBox 58"/>
          <p:cNvSpPr txBox="1"/>
          <p:nvPr/>
        </p:nvSpPr>
        <p:spPr>
          <a:xfrm>
            <a:off x="6922008" y="3520440"/>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Отчёт</a:t>
            </a:r>
            <a:r>
              <a:rPr dirty="0">
                <a:latin typeface="Aptos"/>
              </a:rPr>
              <a:t> о </a:t>
            </a:r>
            <a:r>
              <a:rPr dirty="0" err="1">
                <a:latin typeface="Aptos"/>
              </a:rPr>
              <a:t>проведении</a:t>
            </a:r>
            <a:r>
              <a:rPr dirty="0">
                <a:latin typeface="Aptos"/>
              </a:rPr>
              <a:t> ОПР</a:t>
            </a:r>
          </a:p>
        </p:txBody>
      </p:sp>
      <p:sp>
        <p:nvSpPr>
          <p:cNvPr id="60" name="Rounded Rectangle 59"/>
          <p:cNvSpPr/>
          <p:nvPr/>
        </p:nvSpPr>
        <p:spPr>
          <a:xfrm>
            <a:off x="6263640" y="4114800"/>
            <a:ext cx="5212080" cy="475488"/>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Rounded Rectangle 60"/>
          <p:cNvSpPr/>
          <p:nvPr/>
        </p:nvSpPr>
        <p:spPr>
          <a:xfrm>
            <a:off x="6409944" y="4206240"/>
            <a:ext cx="365760" cy="274320"/>
          </a:xfrm>
          <a:prstGeom prst="round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0F2A69"/>
                </a:solidFill>
                <a:latin typeface="Aptos"/>
              </a:defRPr>
            </a:pPr>
            <a:r>
              <a:rPr dirty="0">
                <a:latin typeface="Aptos"/>
              </a:rPr>
              <a:t>✓</a:t>
            </a:r>
          </a:p>
        </p:txBody>
      </p:sp>
      <p:sp>
        <p:nvSpPr>
          <p:cNvPr id="62" name="TextBox 61"/>
          <p:cNvSpPr txBox="1"/>
          <p:nvPr/>
        </p:nvSpPr>
        <p:spPr>
          <a:xfrm>
            <a:off x="6922008" y="4178808"/>
            <a:ext cx="4297680" cy="258532"/>
          </a:xfrm>
          <a:prstGeom prst="rect">
            <a:avLst/>
          </a:prstGeom>
          <a:noFill/>
        </p:spPr>
        <p:txBody>
          <a:bodyPr wrap="square" lIns="45720" rIns="45720" anchor="t">
            <a:spAutoFit/>
          </a:bodyPr>
          <a:lstStyle/>
          <a:p>
            <a:pPr algn="l">
              <a:defRPr sz="1080" b="1">
                <a:solidFill>
                  <a:srgbClr val="19315F"/>
                </a:solidFill>
                <a:latin typeface="Aptos"/>
              </a:defRPr>
            </a:pPr>
            <a:r>
              <a:rPr dirty="0" err="1">
                <a:latin typeface="Aptos"/>
              </a:rPr>
              <a:t>Лист</a:t>
            </a:r>
            <a:r>
              <a:rPr dirty="0">
                <a:latin typeface="Aptos"/>
              </a:rPr>
              <a:t> </a:t>
            </a:r>
            <a:r>
              <a:rPr dirty="0" err="1">
                <a:latin typeface="Aptos"/>
              </a:rPr>
              <a:t>ознакомления</a:t>
            </a:r>
            <a:endParaRPr dirty="0">
              <a:latin typeface="Aptos"/>
            </a:endParaRPr>
          </a:p>
        </p:txBody>
      </p:sp>
      <p:pic>
        <p:nvPicPr>
          <p:cNvPr id="63"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64" name="Группа 63"/>
          <p:cNvGrpSpPr/>
          <p:nvPr/>
        </p:nvGrpSpPr>
        <p:grpSpPr>
          <a:xfrm>
            <a:off x="1508760" y="6263640"/>
            <a:ext cx="10835640" cy="502920"/>
            <a:chOff x="1508760" y="6263640"/>
            <a:chExt cx="10835640" cy="502920"/>
          </a:xfrm>
        </p:grpSpPr>
        <p:sp>
          <p:nvSpPr>
            <p:cNvPr id="65"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TextBox 65"/>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dirty="0">
                  <a:latin typeface="Aptos"/>
                </a:rPr>
                <a:t>1</a:t>
              </a:r>
              <a:r>
                <a:rPr lang="ru-RU" dirty="0">
                  <a:latin typeface="Aptos"/>
                </a:rPr>
                <a:t>6</a:t>
              </a:r>
              <a:endParaRPr dirty="0">
                <a:latin typeface="Aptos"/>
              </a:endParaRPr>
            </a:p>
          </p:txBody>
        </p:sp>
        <p:sp>
          <p:nvSpPr>
            <p:cNvPr id="67" name="TextBox 66"/>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8FB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508760" y="292608"/>
            <a:ext cx="3642216" cy="400110"/>
          </a:xfrm>
          <a:prstGeom prst="rect">
            <a:avLst/>
          </a:prstGeom>
          <a:noFill/>
        </p:spPr>
        <p:txBody>
          <a:bodyPr wrap="none">
            <a:spAutoFit/>
          </a:bodyPr>
          <a:lstStyle/>
          <a:p>
            <a:pPr>
              <a:defRPr sz="2700" b="1">
                <a:solidFill>
                  <a:srgbClr val="0F2A69"/>
                </a:solidFill>
                <a:latin typeface="Aptos Display"/>
              </a:defRPr>
            </a:pPr>
            <a:r>
              <a:rPr lang="ru-RU" sz="2000" dirty="0">
                <a:solidFill>
                  <a:srgbClr val="FF0000"/>
                </a:solidFill>
              </a:rPr>
              <a:t>ПРЕИМУЩЕСТВА ВРМ СОТ</a:t>
            </a:r>
          </a:p>
        </p:txBody>
      </p:sp>
      <p:sp>
        <p:nvSpPr>
          <p:cNvPr id="27" name="TextBox 26"/>
          <p:cNvSpPr txBox="1"/>
          <p:nvPr/>
        </p:nvSpPr>
        <p:spPr>
          <a:xfrm>
            <a:off x="1527048" y="841248"/>
            <a:ext cx="4448654" cy="269304"/>
          </a:xfrm>
          <a:prstGeom prst="rect">
            <a:avLst/>
          </a:prstGeom>
          <a:noFill/>
        </p:spPr>
        <p:txBody>
          <a:bodyPr wrap="none">
            <a:spAutoFit/>
          </a:bodyPr>
          <a:lstStyle/>
          <a:p>
            <a:pPr>
              <a:defRPr sz="1150">
                <a:solidFill>
                  <a:srgbClr val="657797"/>
                </a:solidFill>
                <a:latin typeface="Aptos"/>
              </a:defRPr>
            </a:pPr>
            <a:r>
              <a:rPr b="1" dirty="0" err="1">
                <a:solidFill>
                  <a:srgbClr val="657797"/>
                </a:solidFill>
                <a:latin typeface="Aptos"/>
              </a:rPr>
              <a:t>Почему</a:t>
            </a:r>
            <a:r>
              <a:rPr b="1" dirty="0">
                <a:solidFill>
                  <a:srgbClr val="657797"/>
                </a:solidFill>
                <a:latin typeface="Aptos"/>
              </a:rPr>
              <a:t> </a:t>
            </a:r>
            <a:r>
              <a:rPr b="1" dirty="0" err="1">
                <a:solidFill>
                  <a:srgbClr val="657797"/>
                </a:solidFill>
                <a:latin typeface="Aptos"/>
              </a:rPr>
              <a:t>автоматизация</a:t>
            </a:r>
            <a:r>
              <a:rPr b="1" dirty="0">
                <a:solidFill>
                  <a:srgbClr val="657797"/>
                </a:solidFill>
                <a:latin typeface="Aptos"/>
              </a:rPr>
              <a:t> ОПР </a:t>
            </a:r>
            <a:r>
              <a:rPr b="1" dirty="0" err="1">
                <a:solidFill>
                  <a:srgbClr val="657797"/>
                </a:solidFill>
                <a:latin typeface="Aptos"/>
              </a:rPr>
              <a:t>даёт</a:t>
            </a:r>
            <a:r>
              <a:rPr b="1" dirty="0">
                <a:solidFill>
                  <a:srgbClr val="657797"/>
                </a:solidFill>
                <a:latin typeface="Aptos"/>
              </a:rPr>
              <a:t> </a:t>
            </a:r>
            <a:r>
              <a:rPr b="1" dirty="0" err="1">
                <a:solidFill>
                  <a:srgbClr val="657797"/>
                </a:solidFill>
                <a:latin typeface="Aptos"/>
              </a:rPr>
              <a:t>практический</a:t>
            </a:r>
            <a:r>
              <a:rPr b="1" dirty="0">
                <a:solidFill>
                  <a:srgbClr val="657797"/>
                </a:solidFill>
                <a:latin typeface="Aptos"/>
              </a:rPr>
              <a:t> </a:t>
            </a:r>
            <a:r>
              <a:rPr b="1" dirty="0" err="1">
                <a:solidFill>
                  <a:srgbClr val="657797"/>
                </a:solidFill>
                <a:latin typeface="Aptos"/>
              </a:rPr>
              <a:t>результат</a:t>
            </a:r>
            <a:endParaRPr b="1" dirty="0">
              <a:solidFill>
                <a:srgbClr val="657797"/>
              </a:solidFill>
              <a:latin typeface="Aptos"/>
            </a:endParaRPr>
          </a:p>
        </p:txBody>
      </p:sp>
      <p:sp>
        <p:nvSpPr>
          <p:cNvPr id="28" name="Rectangle 27"/>
          <p:cNvSpPr/>
          <p:nvPr/>
        </p:nvSpPr>
        <p:spPr>
          <a:xfrm>
            <a:off x="1508760" y="1170432"/>
            <a:ext cx="9966960" cy="22860"/>
          </a:xfrm>
          <a:prstGeom prst="rect">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594360" y="1444752"/>
            <a:ext cx="3456432" cy="1097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758952" y="1591056"/>
            <a:ext cx="438912" cy="310896"/>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1</a:t>
            </a:r>
          </a:p>
        </p:txBody>
      </p:sp>
      <p:sp>
        <p:nvSpPr>
          <p:cNvPr id="32" name="TextBox 31"/>
          <p:cNvSpPr txBox="1"/>
          <p:nvPr/>
        </p:nvSpPr>
        <p:spPr>
          <a:xfrm>
            <a:off x="1344168" y="1554480"/>
            <a:ext cx="2423160" cy="267766"/>
          </a:xfrm>
          <a:prstGeom prst="rect">
            <a:avLst/>
          </a:prstGeom>
          <a:noFill/>
        </p:spPr>
        <p:txBody>
          <a:bodyPr wrap="square" lIns="45720" rIns="45720" anchor="t">
            <a:spAutoFit/>
          </a:bodyPr>
          <a:lstStyle/>
          <a:p>
            <a:pPr algn="l">
              <a:defRPr sz="1140" b="1">
                <a:solidFill>
                  <a:srgbClr val="0F2A69"/>
                </a:solidFill>
                <a:latin typeface="Aptos"/>
              </a:defRPr>
            </a:pPr>
            <a:r>
              <a:rPr dirty="0" err="1">
                <a:latin typeface="Aptos"/>
              </a:rPr>
              <a:t>Минимальные</a:t>
            </a:r>
            <a:r>
              <a:rPr dirty="0">
                <a:latin typeface="Aptos"/>
              </a:rPr>
              <a:t> </a:t>
            </a:r>
            <a:r>
              <a:rPr dirty="0" err="1">
                <a:latin typeface="Aptos"/>
              </a:rPr>
              <a:t>трудозатраты</a:t>
            </a:r>
            <a:endParaRPr dirty="0">
              <a:latin typeface="Aptos"/>
            </a:endParaRPr>
          </a:p>
        </p:txBody>
      </p:sp>
      <p:sp>
        <p:nvSpPr>
          <p:cNvPr id="33" name="TextBox 32"/>
          <p:cNvSpPr txBox="1"/>
          <p:nvPr/>
        </p:nvSpPr>
        <p:spPr>
          <a:xfrm>
            <a:off x="1344168" y="1975104"/>
            <a:ext cx="2423160" cy="393954"/>
          </a:xfrm>
          <a:prstGeom prst="rect">
            <a:avLst/>
          </a:prstGeom>
          <a:noFill/>
        </p:spPr>
        <p:txBody>
          <a:bodyPr wrap="square" lIns="45720" rIns="45720" anchor="t">
            <a:spAutoFit/>
          </a:bodyPr>
          <a:lstStyle/>
          <a:p>
            <a:pPr algn="l">
              <a:defRPr sz="980" b="0">
                <a:solidFill>
                  <a:srgbClr val="19315F"/>
                </a:solidFill>
                <a:latin typeface="Aptos"/>
              </a:defRPr>
            </a:pPr>
            <a:r>
              <a:rPr dirty="0" err="1">
                <a:latin typeface="Aptos"/>
              </a:rPr>
              <a:t>Система</a:t>
            </a:r>
            <a:r>
              <a:rPr dirty="0">
                <a:latin typeface="Aptos"/>
              </a:rPr>
              <a:t> </a:t>
            </a:r>
            <a:r>
              <a:rPr dirty="0" err="1">
                <a:latin typeface="Aptos"/>
              </a:rPr>
              <a:t>сама</a:t>
            </a:r>
            <a:r>
              <a:rPr dirty="0">
                <a:latin typeface="Aptos"/>
              </a:rPr>
              <a:t> </a:t>
            </a:r>
            <a:r>
              <a:rPr dirty="0" err="1">
                <a:latin typeface="Aptos"/>
              </a:rPr>
              <a:t>выполняет</a:t>
            </a:r>
            <a:r>
              <a:rPr dirty="0">
                <a:latin typeface="Aptos"/>
              </a:rPr>
              <a:t> </a:t>
            </a:r>
            <a:r>
              <a:rPr dirty="0" err="1">
                <a:latin typeface="Aptos"/>
              </a:rPr>
              <a:t>расчёты</a:t>
            </a:r>
            <a:r>
              <a:rPr dirty="0">
                <a:latin typeface="Aptos"/>
              </a:rPr>
              <a:t> и </a:t>
            </a:r>
            <a:r>
              <a:rPr dirty="0" err="1">
                <a:latin typeface="Aptos"/>
              </a:rPr>
              <a:t>заполняет</a:t>
            </a:r>
            <a:r>
              <a:rPr dirty="0">
                <a:latin typeface="Aptos"/>
              </a:rPr>
              <a:t> </a:t>
            </a:r>
            <a:r>
              <a:rPr dirty="0" err="1">
                <a:latin typeface="Aptos"/>
              </a:rPr>
              <a:t>формы</a:t>
            </a:r>
            <a:r>
              <a:rPr dirty="0">
                <a:latin typeface="Aptos"/>
              </a:rPr>
              <a:t>.</a:t>
            </a:r>
          </a:p>
        </p:txBody>
      </p:sp>
      <p:sp>
        <p:nvSpPr>
          <p:cNvPr id="34" name="Rounded Rectangle 33"/>
          <p:cNvSpPr/>
          <p:nvPr/>
        </p:nvSpPr>
        <p:spPr>
          <a:xfrm>
            <a:off x="4389120" y="1444752"/>
            <a:ext cx="3456432" cy="1097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ounded Rectangle 34"/>
          <p:cNvSpPr/>
          <p:nvPr/>
        </p:nvSpPr>
        <p:spPr>
          <a:xfrm>
            <a:off x="4553712" y="1591056"/>
            <a:ext cx="438912" cy="310896"/>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2</a:t>
            </a:r>
          </a:p>
        </p:txBody>
      </p:sp>
      <p:sp>
        <p:nvSpPr>
          <p:cNvPr id="36" name="TextBox 35"/>
          <p:cNvSpPr txBox="1"/>
          <p:nvPr/>
        </p:nvSpPr>
        <p:spPr>
          <a:xfrm>
            <a:off x="5138928" y="1554480"/>
            <a:ext cx="2423160" cy="443198"/>
          </a:xfrm>
          <a:prstGeom prst="rect">
            <a:avLst/>
          </a:prstGeom>
          <a:noFill/>
        </p:spPr>
        <p:txBody>
          <a:bodyPr wrap="square" lIns="45720" rIns="45720" anchor="t">
            <a:spAutoFit/>
          </a:bodyPr>
          <a:lstStyle/>
          <a:p>
            <a:pPr algn="l">
              <a:defRPr sz="1140" b="1">
                <a:solidFill>
                  <a:srgbClr val="0F2A69"/>
                </a:solidFill>
                <a:latin typeface="Aptos"/>
              </a:defRPr>
            </a:pPr>
            <a:r>
              <a:rPr dirty="0" err="1">
                <a:latin typeface="Aptos"/>
              </a:rPr>
              <a:t>Максимальная</a:t>
            </a:r>
            <a:r>
              <a:rPr dirty="0">
                <a:latin typeface="Aptos"/>
              </a:rPr>
              <a:t> </a:t>
            </a:r>
            <a:r>
              <a:rPr dirty="0" err="1">
                <a:latin typeface="Aptos"/>
              </a:rPr>
              <a:t>достоверность</a:t>
            </a:r>
            <a:r>
              <a:rPr dirty="0">
                <a:latin typeface="Aptos"/>
              </a:rPr>
              <a:t> </a:t>
            </a:r>
            <a:r>
              <a:rPr dirty="0" err="1">
                <a:latin typeface="Aptos"/>
              </a:rPr>
              <a:t>результатов</a:t>
            </a:r>
            <a:endParaRPr dirty="0">
              <a:latin typeface="Aptos"/>
            </a:endParaRPr>
          </a:p>
        </p:txBody>
      </p:sp>
      <p:sp>
        <p:nvSpPr>
          <p:cNvPr id="37" name="TextBox 36"/>
          <p:cNvSpPr txBox="1"/>
          <p:nvPr/>
        </p:nvSpPr>
        <p:spPr>
          <a:xfrm>
            <a:off x="5138928" y="1975104"/>
            <a:ext cx="2423160" cy="393954"/>
          </a:xfrm>
          <a:prstGeom prst="rect">
            <a:avLst/>
          </a:prstGeom>
          <a:noFill/>
        </p:spPr>
        <p:txBody>
          <a:bodyPr wrap="square" lIns="45720" rIns="45720" anchor="t">
            <a:spAutoFit/>
          </a:bodyPr>
          <a:lstStyle/>
          <a:p>
            <a:pPr algn="l">
              <a:defRPr sz="980" b="0">
                <a:solidFill>
                  <a:srgbClr val="19315F"/>
                </a:solidFill>
                <a:latin typeface="Aptos"/>
              </a:defRPr>
            </a:pPr>
            <a:r>
              <a:rPr dirty="0" err="1">
                <a:latin typeface="Aptos"/>
              </a:rPr>
              <a:t>Результаты</a:t>
            </a:r>
            <a:r>
              <a:rPr dirty="0">
                <a:latin typeface="Aptos"/>
              </a:rPr>
              <a:t> </a:t>
            </a:r>
            <a:r>
              <a:rPr dirty="0" err="1">
                <a:latin typeface="Aptos"/>
              </a:rPr>
              <a:t>строятся</a:t>
            </a:r>
            <a:r>
              <a:rPr dirty="0">
                <a:latin typeface="Aptos"/>
              </a:rPr>
              <a:t> </a:t>
            </a:r>
            <a:r>
              <a:rPr dirty="0" err="1">
                <a:latin typeface="Aptos"/>
              </a:rPr>
              <a:t>на</a:t>
            </a:r>
            <a:r>
              <a:rPr dirty="0">
                <a:latin typeface="Aptos"/>
              </a:rPr>
              <a:t> </a:t>
            </a:r>
            <a:r>
              <a:rPr dirty="0" err="1">
                <a:latin typeface="Aptos"/>
              </a:rPr>
              <a:t>данных</a:t>
            </a:r>
            <a:r>
              <a:rPr dirty="0">
                <a:latin typeface="Aptos"/>
              </a:rPr>
              <a:t> </a:t>
            </a:r>
            <a:r>
              <a:rPr dirty="0" err="1">
                <a:latin typeface="Aptos"/>
              </a:rPr>
              <a:t>конкретных</a:t>
            </a:r>
            <a:r>
              <a:rPr dirty="0">
                <a:latin typeface="Aptos"/>
              </a:rPr>
              <a:t> </a:t>
            </a:r>
            <a:r>
              <a:rPr dirty="0" err="1">
                <a:latin typeface="Aptos"/>
              </a:rPr>
              <a:t>рабочих</a:t>
            </a:r>
            <a:r>
              <a:rPr dirty="0">
                <a:latin typeface="Aptos"/>
              </a:rPr>
              <a:t> </a:t>
            </a:r>
            <a:r>
              <a:rPr dirty="0" err="1">
                <a:latin typeface="Aptos"/>
              </a:rPr>
              <a:t>мест</a:t>
            </a:r>
            <a:r>
              <a:rPr dirty="0">
                <a:latin typeface="Aptos"/>
              </a:rPr>
              <a:t>.</a:t>
            </a:r>
          </a:p>
        </p:txBody>
      </p:sp>
      <p:sp>
        <p:nvSpPr>
          <p:cNvPr id="38" name="Rounded Rectangle 37"/>
          <p:cNvSpPr/>
          <p:nvPr/>
        </p:nvSpPr>
        <p:spPr>
          <a:xfrm>
            <a:off x="8183880" y="1444752"/>
            <a:ext cx="3456432" cy="1097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ounded Rectangle 38"/>
          <p:cNvSpPr/>
          <p:nvPr/>
        </p:nvSpPr>
        <p:spPr>
          <a:xfrm>
            <a:off x="8348472" y="1591056"/>
            <a:ext cx="438912" cy="310896"/>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3</a:t>
            </a:r>
          </a:p>
        </p:txBody>
      </p:sp>
      <p:sp>
        <p:nvSpPr>
          <p:cNvPr id="40" name="TextBox 39"/>
          <p:cNvSpPr txBox="1"/>
          <p:nvPr/>
        </p:nvSpPr>
        <p:spPr>
          <a:xfrm>
            <a:off x="8933688" y="1554480"/>
            <a:ext cx="2423160" cy="443198"/>
          </a:xfrm>
          <a:prstGeom prst="rect">
            <a:avLst/>
          </a:prstGeom>
          <a:noFill/>
        </p:spPr>
        <p:txBody>
          <a:bodyPr wrap="square" lIns="45720" rIns="45720" anchor="t">
            <a:spAutoFit/>
          </a:bodyPr>
          <a:lstStyle/>
          <a:p>
            <a:pPr algn="l">
              <a:defRPr sz="1140" b="1">
                <a:solidFill>
                  <a:srgbClr val="0F2A69"/>
                </a:solidFill>
                <a:latin typeface="Aptos"/>
              </a:defRPr>
            </a:pPr>
            <a:r>
              <a:rPr dirty="0" err="1">
                <a:latin typeface="Aptos"/>
              </a:rPr>
              <a:t>Интеграция</a:t>
            </a:r>
            <a:r>
              <a:rPr dirty="0">
                <a:latin typeface="Aptos"/>
              </a:rPr>
              <a:t> </a:t>
            </a:r>
            <a:r>
              <a:rPr dirty="0" err="1">
                <a:latin typeface="Aptos"/>
              </a:rPr>
              <a:t>результатов</a:t>
            </a:r>
            <a:r>
              <a:rPr dirty="0">
                <a:latin typeface="Aptos"/>
              </a:rPr>
              <a:t> СОУТ в ОПР</a:t>
            </a:r>
          </a:p>
        </p:txBody>
      </p:sp>
      <p:sp>
        <p:nvSpPr>
          <p:cNvPr id="41" name="TextBox 40"/>
          <p:cNvSpPr txBox="1"/>
          <p:nvPr/>
        </p:nvSpPr>
        <p:spPr>
          <a:xfrm>
            <a:off x="8933688" y="1975104"/>
            <a:ext cx="2423160" cy="393954"/>
          </a:xfrm>
          <a:prstGeom prst="rect">
            <a:avLst/>
          </a:prstGeom>
          <a:noFill/>
        </p:spPr>
        <p:txBody>
          <a:bodyPr wrap="square" lIns="45720" rIns="45720" anchor="t">
            <a:spAutoFit/>
          </a:bodyPr>
          <a:lstStyle/>
          <a:p>
            <a:pPr algn="l">
              <a:defRPr sz="980" b="0">
                <a:solidFill>
                  <a:srgbClr val="19315F"/>
                </a:solidFill>
                <a:latin typeface="Aptos"/>
              </a:defRPr>
            </a:pPr>
            <a:r>
              <a:rPr dirty="0" err="1">
                <a:latin typeface="Aptos"/>
              </a:rPr>
              <a:t>Данные</a:t>
            </a:r>
            <a:r>
              <a:rPr dirty="0">
                <a:latin typeface="Aptos"/>
              </a:rPr>
              <a:t> СОУТ </a:t>
            </a:r>
            <a:r>
              <a:rPr dirty="0" err="1">
                <a:latin typeface="Aptos"/>
              </a:rPr>
              <a:t>учитываются</a:t>
            </a:r>
            <a:r>
              <a:rPr dirty="0">
                <a:latin typeface="Aptos"/>
              </a:rPr>
              <a:t> в </a:t>
            </a:r>
            <a:r>
              <a:rPr dirty="0" err="1">
                <a:latin typeface="Aptos"/>
              </a:rPr>
              <a:t>процессе</a:t>
            </a:r>
            <a:r>
              <a:rPr dirty="0">
                <a:latin typeface="Aptos"/>
              </a:rPr>
              <a:t> </a:t>
            </a:r>
            <a:r>
              <a:rPr dirty="0" err="1">
                <a:latin typeface="Aptos"/>
              </a:rPr>
              <a:t>оценки</a:t>
            </a:r>
            <a:r>
              <a:rPr dirty="0">
                <a:latin typeface="Aptos"/>
              </a:rPr>
              <a:t>.</a:t>
            </a:r>
          </a:p>
        </p:txBody>
      </p:sp>
      <p:sp>
        <p:nvSpPr>
          <p:cNvPr id="42" name="Rounded Rectangle 41"/>
          <p:cNvSpPr/>
          <p:nvPr/>
        </p:nvSpPr>
        <p:spPr>
          <a:xfrm>
            <a:off x="594360" y="2862072"/>
            <a:ext cx="3456432" cy="1097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42"/>
          <p:cNvSpPr/>
          <p:nvPr/>
        </p:nvSpPr>
        <p:spPr>
          <a:xfrm>
            <a:off x="758952" y="3008376"/>
            <a:ext cx="438912" cy="310896"/>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4</a:t>
            </a:r>
          </a:p>
        </p:txBody>
      </p:sp>
      <p:sp>
        <p:nvSpPr>
          <p:cNvPr id="44" name="TextBox 43"/>
          <p:cNvSpPr txBox="1"/>
          <p:nvPr/>
        </p:nvSpPr>
        <p:spPr>
          <a:xfrm>
            <a:off x="1344168" y="2971800"/>
            <a:ext cx="2423160" cy="443198"/>
          </a:xfrm>
          <a:prstGeom prst="rect">
            <a:avLst/>
          </a:prstGeom>
          <a:noFill/>
        </p:spPr>
        <p:txBody>
          <a:bodyPr wrap="square" lIns="45720" rIns="45720" anchor="t">
            <a:spAutoFit/>
          </a:bodyPr>
          <a:lstStyle/>
          <a:p>
            <a:pPr algn="l">
              <a:defRPr sz="1140" b="1">
                <a:solidFill>
                  <a:srgbClr val="0F2A69"/>
                </a:solidFill>
                <a:latin typeface="Aptos"/>
              </a:defRPr>
            </a:pPr>
            <a:r>
              <a:rPr dirty="0" err="1">
                <a:latin typeface="Aptos"/>
              </a:rPr>
              <a:t>Не</a:t>
            </a:r>
            <a:r>
              <a:rPr dirty="0">
                <a:latin typeface="Aptos"/>
              </a:rPr>
              <a:t> </a:t>
            </a:r>
            <a:r>
              <a:rPr dirty="0" err="1">
                <a:latin typeface="Aptos"/>
              </a:rPr>
              <a:t>шаблоны</a:t>
            </a:r>
            <a:r>
              <a:rPr dirty="0">
                <a:latin typeface="Aptos"/>
              </a:rPr>
              <a:t>, а </a:t>
            </a:r>
            <a:r>
              <a:rPr dirty="0" err="1">
                <a:latin typeface="Aptos"/>
              </a:rPr>
              <a:t>реальный</a:t>
            </a:r>
            <a:r>
              <a:rPr dirty="0">
                <a:latin typeface="Aptos"/>
              </a:rPr>
              <a:t> </a:t>
            </a:r>
            <a:r>
              <a:rPr dirty="0" err="1">
                <a:latin typeface="Aptos"/>
              </a:rPr>
              <a:t>результат</a:t>
            </a:r>
            <a:endParaRPr dirty="0">
              <a:latin typeface="Aptos"/>
            </a:endParaRPr>
          </a:p>
        </p:txBody>
      </p:sp>
      <p:sp>
        <p:nvSpPr>
          <p:cNvPr id="45" name="TextBox 44"/>
          <p:cNvSpPr txBox="1"/>
          <p:nvPr/>
        </p:nvSpPr>
        <p:spPr>
          <a:xfrm>
            <a:off x="1344168" y="3392424"/>
            <a:ext cx="2423160" cy="393954"/>
          </a:xfrm>
          <a:prstGeom prst="rect">
            <a:avLst/>
          </a:prstGeom>
          <a:noFill/>
        </p:spPr>
        <p:txBody>
          <a:bodyPr wrap="square" lIns="45720" rIns="45720" anchor="t">
            <a:spAutoFit/>
          </a:bodyPr>
          <a:lstStyle/>
          <a:p>
            <a:pPr algn="l">
              <a:defRPr sz="980" b="0">
                <a:solidFill>
                  <a:srgbClr val="19315F"/>
                </a:solidFill>
                <a:latin typeface="Aptos"/>
              </a:defRPr>
            </a:pPr>
            <a:r>
              <a:rPr dirty="0" err="1">
                <a:latin typeface="Aptos"/>
              </a:rPr>
              <a:t>Формируется</a:t>
            </a:r>
            <a:r>
              <a:rPr dirty="0">
                <a:latin typeface="Aptos"/>
              </a:rPr>
              <a:t> </a:t>
            </a:r>
            <a:r>
              <a:rPr dirty="0" err="1">
                <a:latin typeface="Aptos"/>
              </a:rPr>
              <a:t>полноценный</a:t>
            </a:r>
            <a:r>
              <a:rPr dirty="0">
                <a:latin typeface="Aptos"/>
              </a:rPr>
              <a:t> </a:t>
            </a:r>
            <a:r>
              <a:rPr dirty="0" err="1">
                <a:latin typeface="Aptos"/>
              </a:rPr>
              <a:t>пакет</a:t>
            </a:r>
            <a:r>
              <a:rPr dirty="0">
                <a:latin typeface="Aptos"/>
              </a:rPr>
              <a:t> </a:t>
            </a:r>
            <a:r>
              <a:rPr dirty="0" err="1">
                <a:latin typeface="Aptos"/>
              </a:rPr>
              <a:t>документов</a:t>
            </a:r>
            <a:r>
              <a:rPr dirty="0">
                <a:latin typeface="Aptos"/>
              </a:rPr>
              <a:t> </a:t>
            </a:r>
            <a:r>
              <a:rPr dirty="0" err="1">
                <a:latin typeface="Aptos"/>
              </a:rPr>
              <a:t>по</a:t>
            </a:r>
            <a:r>
              <a:rPr dirty="0">
                <a:latin typeface="Aptos"/>
              </a:rPr>
              <a:t> </a:t>
            </a:r>
            <a:r>
              <a:rPr dirty="0" err="1">
                <a:latin typeface="Aptos"/>
              </a:rPr>
              <a:t>рабочим</a:t>
            </a:r>
            <a:r>
              <a:rPr dirty="0">
                <a:latin typeface="Aptos"/>
              </a:rPr>
              <a:t> </a:t>
            </a:r>
            <a:r>
              <a:rPr dirty="0" err="1">
                <a:latin typeface="Aptos"/>
              </a:rPr>
              <a:t>местам</a:t>
            </a:r>
            <a:r>
              <a:rPr dirty="0">
                <a:latin typeface="Aptos"/>
              </a:rPr>
              <a:t>.</a:t>
            </a:r>
          </a:p>
        </p:txBody>
      </p:sp>
      <p:sp>
        <p:nvSpPr>
          <p:cNvPr id="46" name="Rounded Rectangle 45"/>
          <p:cNvSpPr/>
          <p:nvPr/>
        </p:nvSpPr>
        <p:spPr>
          <a:xfrm>
            <a:off x="4389120" y="2862072"/>
            <a:ext cx="3456432" cy="1097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ounded Rectangle 46"/>
          <p:cNvSpPr/>
          <p:nvPr/>
        </p:nvSpPr>
        <p:spPr>
          <a:xfrm>
            <a:off x="4553712" y="3008376"/>
            <a:ext cx="438912" cy="310896"/>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5</a:t>
            </a:r>
          </a:p>
        </p:txBody>
      </p:sp>
      <p:sp>
        <p:nvSpPr>
          <p:cNvPr id="48" name="TextBox 47"/>
          <p:cNvSpPr txBox="1"/>
          <p:nvPr/>
        </p:nvSpPr>
        <p:spPr>
          <a:xfrm>
            <a:off x="5138928" y="2971800"/>
            <a:ext cx="2423160" cy="267766"/>
          </a:xfrm>
          <a:prstGeom prst="rect">
            <a:avLst/>
          </a:prstGeom>
          <a:noFill/>
        </p:spPr>
        <p:txBody>
          <a:bodyPr wrap="square" lIns="45720" rIns="45720" anchor="t">
            <a:spAutoFit/>
          </a:bodyPr>
          <a:lstStyle/>
          <a:p>
            <a:pPr algn="l">
              <a:defRPr sz="1140" b="1">
                <a:solidFill>
                  <a:srgbClr val="0F2A69"/>
                </a:solidFill>
                <a:latin typeface="Aptos"/>
              </a:defRPr>
            </a:pPr>
            <a:r>
              <a:rPr dirty="0" err="1">
                <a:latin typeface="Aptos"/>
              </a:rPr>
              <a:t>Корректировка</a:t>
            </a:r>
            <a:r>
              <a:rPr dirty="0">
                <a:latin typeface="Aptos"/>
              </a:rPr>
              <a:t> </a:t>
            </a:r>
            <a:r>
              <a:rPr dirty="0" err="1">
                <a:latin typeface="Aptos"/>
              </a:rPr>
              <a:t>на</a:t>
            </a:r>
            <a:r>
              <a:rPr dirty="0">
                <a:latin typeface="Aptos"/>
              </a:rPr>
              <a:t> </a:t>
            </a:r>
            <a:r>
              <a:rPr dirty="0" err="1">
                <a:latin typeface="Aptos"/>
              </a:rPr>
              <a:t>любом</a:t>
            </a:r>
            <a:r>
              <a:rPr dirty="0">
                <a:latin typeface="Aptos"/>
              </a:rPr>
              <a:t> </a:t>
            </a:r>
            <a:r>
              <a:rPr dirty="0" err="1">
                <a:latin typeface="Aptos"/>
              </a:rPr>
              <a:t>этапе</a:t>
            </a:r>
            <a:endParaRPr dirty="0">
              <a:latin typeface="Aptos"/>
            </a:endParaRPr>
          </a:p>
        </p:txBody>
      </p:sp>
      <p:sp>
        <p:nvSpPr>
          <p:cNvPr id="49" name="TextBox 48"/>
          <p:cNvSpPr txBox="1"/>
          <p:nvPr/>
        </p:nvSpPr>
        <p:spPr>
          <a:xfrm>
            <a:off x="5138928" y="3392424"/>
            <a:ext cx="2423160" cy="393954"/>
          </a:xfrm>
          <a:prstGeom prst="rect">
            <a:avLst/>
          </a:prstGeom>
          <a:noFill/>
        </p:spPr>
        <p:txBody>
          <a:bodyPr wrap="square" lIns="45720" rIns="45720" anchor="t">
            <a:spAutoFit/>
          </a:bodyPr>
          <a:lstStyle/>
          <a:p>
            <a:pPr algn="l">
              <a:defRPr sz="980" b="0">
                <a:solidFill>
                  <a:srgbClr val="19315F"/>
                </a:solidFill>
                <a:latin typeface="Aptos"/>
              </a:defRPr>
            </a:pPr>
            <a:r>
              <a:rPr dirty="0" err="1">
                <a:latin typeface="Aptos"/>
              </a:rPr>
              <a:t>Удобный</a:t>
            </a:r>
            <a:r>
              <a:rPr dirty="0">
                <a:latin typeface="Aptos"/>
              </a:rPr>
              <a:t> </a:t>
            </a:r>
            <a:r>
              <a:rPr dirty="0" err="1">
                <a:latin typeface="Aptos"/>
              </a:rPr>
              <a:t>редактор</a:t>
            </a:r>
            <a:r>
              <a:rPr dirty="0">
                <a:latin typeface="Aptos"/>
              </a:rPr>
              <a:t> </a:t>
            </a:r>
            <a:r>
              <a:rPr dirty="0" err="1">
                <a:latin typeface="Aptos"/>
              </a:rPr>
              <a:t>позволяет</a:t>
            </a:r>
            <a:r>
              <a:rPr dirty="0">
                <a:latin typeface="Aptos"/>
              </a:rPr>
              <a:t> </a:t>
            </a:r>
            <a:r>
              <a:rPr dirty="0" err="1">
                <a:latin typeface="Aptos"/>
              </a:rPr>
              <a:t>изменять</a:t>
            </a:r>
            <a:r>
              <a:rPr dirty="0">
                <a:latin typeface="Aptos"/>
              </a:rPr>
              <a:t> </a:t>
            </a:r>
            <a:r>
              <a:rPr dirty="0" err="1">
                <a:latin typeface="Aptos"/>
              </a:rPr>
              <a:t>данные</a:t>
            </a:r>
            <a:r>
              <a:rPr dirty="0">
                <a:latin typeface="Aptos"/>
              </a:rPr>
              <a:t> в </a:t>
            </a:r>
            <a:r>
              <a:rPr dirty="0" err="1">
                <a:latin typeface="Aptos"/>
              </a:rPr>
              <a:t>процессе</a:t>
            </a:r>
            <a:r>
              <a:rPr dirty="0">
                <a:latin typeface="Aptos"/>
              </a:rPr>
              <a:t> </a:t>
            </a:r>
            <a:r>
              <a:rPr dirty="0" err="1">
                <a:latin typeface="Aptos"/>
              </a:rPr>
              <a:t>работы</a:t>
            </a:r>
            <a:r>
              <a:rPr dirty="0">
                <a:latin typeface="Aptos"/>
              </a:rPr>
              <a:t>.</a:t>
            </a:r>
          </a:p>
        </p:txBody>
      </p:sp>
      <p:sp>
        <p:nvSpPr>
          <p:cNvPr id="50" name="Rounded Rectangle 49"/>
          <p:cNvSpPr/>
          <p:nvPr/>
        </p:nvSpPr>
        <p:spPr>
          <a:xfrm>
            <a:off x="8183880" y="2862072"/>
            <a:ext cx="3456432" cy="1097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Rounded Rectangle 50"/>
          <p:cNvSpPr/>
          <p:nvPr/>
        </p:nvSpPr>
        <p:spPr>
          <a:xfrm>
            <a:off x="8348472" y="3008376"/>
            <a:ext cx="438912" cy="310896"/>
          </a:xfrm>
          <a:prstGeom prst="roundRect">
            <a:avLst/>
          </a:prstGeom>
          <a:solidFill>
            <a:srgbClr val="143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6</a:t>
            </a:r>
          </a:p>
        </p:txBody>
      </p:sp>
      <p:sp>
        <p:nvSpPr>
          <p:cNvPr id="52" name="TextBox 51"/>
          <p:cNvSpPr txBox="1"/>
          <p:nvPr/>
        </p:nvSpPr>
        <p:spPr>
          <a:xfrm>
            <a:off x="8933688" y="2971800"/>
            <a:ext cx="2423160" cy="267766"/>
          </a:xfrm>
          <a:prstGeom prst="rect">
            <a:avLst/>
          </a:prstGeom>
          <a:noFill/>
        </p:spPr>
        <p:txBody>
          <a:bodyPr wrap="square" lIns="45720" rIns="45720" anchor="t">
            <a:spAutoFit/>
          </a:bodyPr>
          <a:lstStyle/>
          <a:p>
            <a:pPr algn="l">
              <a:defRPr sz="1140" b="1">
                <a:solidFill>
                  <a:srgbClr val="0F2A69"/>
                </a:solidFill>
                <a:latin typeface="Aptos"/>
              </a:defRPr>
            </a:pPr>
            <a:r>
              <a:rPr dirty="0" err="1">
                <a:latin typeface="Aptos"/>
              </a:rPr>
              <a:t>Актуальные</a:t>
            </a:r>
            <a:r>
              <a:rPr dirty="0">
                <a:latin typeface="Aptos"/>
              </a:rPr>
              <a:t> </a:t>
            </a:r>
            <a:r>
              <a:rPr dirty="0" err="1">
                <a:latin typeface="Aptos"/>
              </a:rPr>
              <a:t>документы</a:t>
            </a:r>
            <a:endParaRPr dirty="0">
              <a:latin typeface="Aptos"/>
            </a:endParaRPr>
          </a:p>
        </p:txBody>
      </p:sp>
      <p:sp>
        <p:nvSpPr>
          <p:cNvPr id="53" name="TextBox 52"/>
          <p:cNvSpPr txBox="1"/>
          <p:nvPr/>
        </p:nvSpPr>
        <p:spPr>
          <a:xfrm>
            <a:off x="8933688" y="3392424"/>
            <a:ext cx="2423160" cy="393954"/>
          </a:xfrm>
          <a:prstGeom prst="rect">
            <a:avLst/>
          </a:prstGeom>
          <a:noFill/>
        </p:spPr>
        <p:txBody>
          <a:bodyPr wrap="square" lIns="45720" rIns="45720" anchor="t">
            <a:spAutoFit/>
          </a:bodyPr>
          <a:lstStyle/>
          <a:p>
            <a:pPr algn="l">
              <a:defRPr sz="980" b="0">
                <a:solidFill>
                  <a:srgbClr val="19315F"/>
                </a:solidFill>
                <a:latin typeface="Aptos"/>
              </a:defRPr>
            </a:pPr>
            <a:r>
              <a:rPr dirty="0" err="1">
                <a:latin typeface="Aptos"/>
              </a:rPr>
              <a:t>Используются</a:t>
            </a:r>
            <a:r>
              <a:rPr dirty="0">
                <a:latin typeface="Aptos"/>
              </a:rPr>
              <a:t> </a:t>
            </a:r>
            <a:r>
              <a:rPr dirty="0" err="1">
                <a:latin typeface="Aptos"/>
              </a:rPr>
              <a:t>актуальные</a:t>
            </a:r>
            <a:r>
              <a:rPr dirty="0">
                <a:latin typeface="Aptos"/>
              </a:rPr>
              <a:t> </a:t>
            </a:r>
            <a:r>
              <a:rPr dirty="0" err="1">
                <a:latin typeface="Aptos"/>
              </a:rPr>
              <a:t>шаблоны</a:t>
            </a:r>
            <a:r>
              <a:rPr dirty="0">
                <a:latin typeface="Aptos"/>
              </a:rPr>
              <a:t>, </a:t>
            </a:r>
            <a:r>
              <a:rPr dirty="0" err="1">
                <a:latin typeface="Aptos"/>
              </a:rPr>
              <a:t>нормативные</a:t>
            </a:r>
            <a:r>
              <a:rPr dirty="0">
                <a:latin typeface="Aptos"/>
              </a:rPr>
              <a:t> </a:t>
            </a:r>
            <a:r>
              <a:rPr dirty="0" err="1">
                <a:latin typeface="Aptos"/>
              </a:rPr>
              <a:t>документы</a:t>
            </a:r>
            <a:r>
              <a:rPr dirty="0">
                <a:latin typeface="Aptos"/>
              </a:rPr>
              <a:t> и </a:t>
            </a:r>
            <a:r>
              <a:rPr dirty="0" err="1">
                <a:latin typeface="Aptos"/>
              </a:rPr>
              <a:t>формы</a:t>
            </a:r>
            <a:r>
              <a:rPr dirty="0">
                <a:latin typeface="Aptos"/>
              </a:rPr>
              <a:t>.</a:t>
            </a:r>
          </a:p>
        </p:txBody>
      </p:sp>
      <p:sp>
        <p:nvSpPr>
          <p:cNvPr id="54" name="Rounded Rectangle 53"/>
          <p:cNvSpPr/>
          <p:nvPr/>
        </p:nvSpPr>
        <p:spPr>
          <a:xfrm>
            <a:off x="594360" y="4279392"/>
            <a:ext cx="3456432" cy="1097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Rounded Rectangle 54"/>
          <p:cNvSpPr/>
          <p:nvPr/>
        </p:nvSpPr>
        <p:spPr>
          <a:xfrm>
            <a:off x="758952" y="4425696"/>
            <a:ext cx="438912" cy="310896"/>
          </a:xfrm>
          <a:prstGeom prst="roundRect">
            <a:avLst/>
          </a:prstGeom>
          <a:solidFill>
            <a:srgbClr val="684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7</a:t>
            </a:r>
          </a:p>
        </p:txBody>
      </p:sp>
      <p:sp>
        <p:nvSpPr>
          <p:cNvPr id="56" name="TextBox 55"/>
          <p:cNvSpPr txBox="1"/>
          <p:nvPr/>
        </p:nvSpPr>
        <p:spPr>
          <a:xfrm>
            <a:off x="1344168" y="4389120"/>
            <a:ext cx="2423160" cy="267766"/>
          </a:xfrm>
          <a:prstGeom prst="rect">
            <a:avLst/>
          </a:prstGeom>
          <a:noFill/>
        </p:spPr>
        <p:txBody>
          <a:bodyPr wrap="square" lIns="45720" rIns="45720" anchor="t">
            <a:spAutoFit/>
          </a:bodyPr>
          <a:lstStyle/>
          <a:p>
            <a:pPr algn="l">
              <a:defRPr sz="1140" b="1">
                <a:solidFill>
                  <a:srgbClr val="0F2A69"/>
                </a:solidFill>
                <a:latin typeface="Aptos"/>
              </a:defRPr>
            </a:pPr>
            <a:r>
              <a:rPr dirty="0" err="1">
                <a:latin typeface="Aptos"/>
              </a:rPr>
              <a:t>Онлайн</a:t>
            </a:r>
            <a:r>
              <a:rPr dirty="0">
                <a:latin typeface="Aptos"/>
              </a:rPr>
              <a:t> </a:t>
            </a:r>
            <a:r>
              <a:rPr dirty="0" err="1">
                <a:latin typeface="Aptos"/>
              </a:rPr>
              <a:t>через</a:t>
            </a:r>
            <a:r>
              <a:rPr dirty="0">
                <a:latin typeface="Aptos"/>
              </a:rPr>
              <a:t> </a:t>
            </a:r>
            <a:r>
              <a:rPr dirty="0" err="1">
                <a:latin typeface="Aptos"/>
              </a:rPr>
              <a:t>браузер</a:t>
            </a:r>
            <a:endParaRPr dirty="0">
              <a:latin typeface="Aptos"/>
            </a:endParaRPr>
          </a:p>
        </p:txBody>
      </p:sp>
      <p:sp>
        <p:nvSpPr>
          <p:cNvPr id="57" name="TextBox 56"/>
          <p:cNvSpPr txBox="1"/>
          <p:nvPr/>
        </p:nvSpPr>
        <p:spPr>
          <a:xfrm>
            <a:off x="1344168" y="4809744"/>
            <a:ext cx="2423160" cy="544765"/>
          </a:xfrm>
          <a:prstGeom prst="rect">
            <a:avLst/>
          </a:prstGeom>
          <a:noFill/>
        </p:spPr>
        <p:txBody>
          <a:bodyPr wrap="square" lIns="45720" rIns="45720" anchor="t">
            <a:spAutoFit/>
          </a:bodyPr>
          <a:lstStyle/>
          <a:p>
            <a:pPr algn="l">
              <a:defRPr sz="980" b="0">
                <a:solidFill>
                  <a:srgbClr val="19315F"/>
                </a:solidFill>
                <a:latin typeface="Aptos"/>
              </a:defRPr>
            </a:pPr>
            <a:r>
              <a:rPr dirty="0" err="1">
                <a:latin typeface="Aptos"/>
              </a:rPr>
              <a:t>Не</a:t>
            </a:r>
            <a:r>
              <a:rPr dirty="0">
                <a:latin typeface="Aptos"/>
              </a:rPr>
              <a:t> </a:t>
            </a:r>
            <a:r>
              <a:rPr dirty="0" err="1">
                <a:latin typeface="Aptos"/>
              </a:rPr>
              <a:t>требуется</a:t>
            </a:r>
            <a:r>
              <a:rPr dirty="0">
                <a:latin typeface="Aptos"/>
              </a:rPr>
              <a:t> </a:t>
            </a:r>
            <a:r>
              <a:rPr dirty="0" err="1">
                <a:latin typeface="Aptos"/>
              </a:rPr>
              <a:t>установка</a:t>
            </a:r>
            <a:r>
              <a:rPr dirty="0">
                <a:latin typeface="Aptos"/>
              </a:rPr>
              <a:t> </a:t>
            </a:r>
            <a:r>
              <a:rPr dirty="0" err="1">
                <a:latin typeface="Aptos"/>
              </a:rPr>
              <a:t>дополнительного</a:t>
            </a:r>
            <a:r>
              <a:rPr dirty="0">
                <a:latin typeface="Aptos"/>
              </a:rPr>
              <a:t> </a:t>
            </a:r>
            <a:r>
              <a:rPr dirty="0" err="1">
                <a:latin typeface="Aptos"/>
              </a:rPr>
              <a:t>программного</a:t>
            </a:r>
            <a:r>
              <a:rPr dirty="0">
                <a:latin typeface="Aptos"/>
              </a:rPr>
              <a:t> </a:t>
            </a:r>
            <a:r>
              <a:rPr dirty="0" err="1">
                <a:latin typeface="Aptos"/>
              </a:rPr>
              <a:t>обеспечения</a:t>
            </a:r>
            <a:r>
              <a:rPr dirty="0">
                <a:latin typeface="Aptos"/>
              </a:rPr>
              <a:t>.</a:t>
            </a:r>
          </a:p>
        </p:txBody>
      </p:sp>
      <p:sp>
        <p:nvSpPr>
          <p:cNvPr id="58" name="Rounded Rectangle 57"/>
          <p:cNvSpPr/>
          <p:nvPr/>
        </p:nvSpPr>
        <p:spPr>
          <a:xfrm>
            <a:off x="4389120" y="4279392"/>
            <a:ext cx="3456432" cy="1097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Rounded Rectangle 58"/>
          <p:cNvSpPr/>
          <p:nvPr/>
        </p:nvSpPr>
        <p:spPr>
          <a:xfrm>
            <a:off x="4553712" y="4425696"/>
            <a:ext cx="438912" cy="310896"/>
          </a:xfrm>
          <a:prstGeom prst="roundRect">
            <a:avLst/>
          </a:prstGeom>
          <a:solidFill>
            <a:srgbClr val="684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8</a:t>
            </a:r>
          </a:p>
        </p:txBody>
      </p:sp>
      <p:sp>
        <p:nvSpPr>
          <p:cNvPr id="60" name="TextBox 59"/>
          <p:cNvSpPr txBox="1"/>
          <p:nvPr/>
        </p:nvSpPr>
        <p:spPr>
          <a:xfrm>
            <a:off x="5138928" y="4389120"/>
            <a:ext cx="2423160" cy="267766"/>
          </a:xfrm>
          <a:prstGeom prst="rect">
            <a:avLst/>
          </a:prstGeom>
          <a:noFill/>
        </p:spPr>
        <p:txBody>
          <a:bodyPr wrap="square" lIns="45720" rIns="45720" anchor="t">
            <a:spAutoFit/>
          </a:bodyPr>
          <a:lstStyle/>
          <a:p>
            <a:pPr algn="l">
              <a:defRPr sz="1140" b="1">
                <a:solidFill>
                  <a:srgbClr val="0F2A69"/>
                </a:solidFill>
                <a:latin typeface="Aptos"/>
              </a:defRPr>
            </a:pPr>
            <a:r>
              <a:rPr dirty="0" err="1">
                <a:latin typeface="Aptos"/>
              </a:rPr>
              <a:t>Защищённое</a:t>
            </a:r>
            <a:r>
              <a:rPr dirty="0">
                <a:latin typeface="Aptos"/>
              </a:rPr>
              <a:t> </a:t>
            </a:r>
            <a:r>
              <a:rPr dirty="0" err="1">
                <a:latin typeface="Aptos"/>
              </a:rPr>
              <a:t>хранение</a:t>
            </a:r>
            <a:endParaRPr dirty="0">
              <a:latin typeface="Aptos"/>
            </a:endParaRPr>
          </a:p>
        </p:txBody>
      </p:sp>
      <p:sp>
        <p:nvSpPr>
          <p:cNvPr id="61" name="TextBox 60"/>
          <p:cNvSpPr txBox="1"/>
          <p:nvPr/>
        </p:nvSpPr>
        <p:spPr>
          <a:xfrm>
            <a:off x="5138928" y="4809744"/>
            <a:ext cx="2423160" cy="393954"/>
          </a:xfrm>
          <a:prstGeom prst="rect">
            <a:avLst/>
          </a:prstGeom>
          <a:noFill/>
        </p:spPr>
        <p:txBody>
          <a:bodyPr wrap="square" lIns="45720" rIns="45720" anchor="t">
            <a:spAutoFit/>
          </a:bodyPr>
          <a:lstStyle/>
          <a:p>
            <a:pPr algn="l">
              <a:defRPr sz="980" b="0">
                <a:solidFill>
                  <a:srgbClr val="19315F"/>
                </a:solidFill>
                <a:latin typeface="Aptos"/>
              </a:defRPr>
            </a:pPr>
            <a:r>
              <a:rPr dirty="0" err="1">
                <a:latin typeface="Aptos"/>
              </a:rPr>
              <a:t>Централизованное</a:t>
            </a:r>
            <a:r>
              <a:rPr dirty="0">
                <a:latin typeface="Aptos"/>
              </a:rPr>
              <a:t> </a:t>
            </a:r>
            <a:r>
              <a:rPr dirty="0" err="1">
                <a:latin typeface="Aptos"/>
              </a:rPr>
              <a:t>хранение</a:t>
            </a:r>
            <a:r>
              <a:rPr dirty="0">
                <a:latin typeface="Aptos"/>
              </a:rPr>
              <a:t> </a:t>
            </a:r>
            <a:r>
              <a:rPr dirty="0" err="1">
                <a:latin typeface="Aptos"/>
              </a:rPr>
              <a:t>данных</a:t>
            </a:r>
            <a:r>
              <a:rPr dirty="0">
                <a:latin typeface="Aptos"/>
              </a:rPr>
              <a:t> </a:t>
            </a:r>
            <a:r>
              <a:rPr dirty="0" err="1">
                <a:latin typeface="Aptos"/>
              </a:rPr>
              <a:t>на</a:t>
            </a:r>
            <a:r>
              <a:rPr dirty="0">
                <a:latin typeface="Aptos"/>
              </a:rPr>
              <a:t> </a:t>
            </a:r>
            <a:r>
              <a:rPr dirty="0" err="1">
                <a:latin typeface="Aptos"/>
              </a:rPr>
              <a:t>защищённом</a:t>
            </a:r>
            <a:r>
              <a:rPr dirty="0">
                <a:latin typeface="Aptos"/>
              </a:rPr>
              <a:t> </a:t>
            </a:r>
            <a:r>
              <a:rPr dirty="0" err="1">
                <a:latin typeface="Aptos"/>
              </a:rPr>
              <a:t>сервере</a:t>
            </a:r>
            <a:r>
              <a:rPr dirty="0">
                <a:latin typeface="Aptos"/>
              </a:rPr>
              <a:t>.</a:t>
            </a:r>
          </a:p>
        </p:txBody>
      </p:sp>
      <p:sp>
        <p:nvSpPr>
          <p:cNvPr id="62" name="Rounded Rectangle 61"/>
          <p:cNvSpPr/>
          <p:nvPr/>
        </p:nvSpPr>
        <p:spPr>
          <a:xfrm>
            <a:off x="8183880" y="4279392"/>
            <a:ext cx="3456432" cy="1097280"/>
          </a:xfrm>
          <a:prstGeom prst="roundRect">
            <a:avLst/>
          </a:prstGeom>
          <a:solidFill>
            <a:srgbClr val="FFFFFF"/>
          </a:solidFill>
          <a:ln w="12700">
            <a:solidFill>
              <a:srgbClr val="CDDB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Rounded Rectangle 62"/>
          <p:cNvSpPr/>
          <p:nvPr/>
        </p:nvSpPr>
        <p:spPr>
          <a:xfrm>
            <a:off x="8348472" y="4425696"/>
            <a:ext cx="438912" cy="310896"/>
          </a:xfrm>
          <a:prstGeom prst="roundRect">
            <a:avLst/>
          </a:prstGeom>
          <a:solidFill>
            <a:srgbClr val="684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FFFFFF"/>
                </a:solidFill>
                <a:latin typeface="Aptos"/>
              </a:defRPr>
            </a:pPr>
            <a:r>
              <a:rPr dirty="0">
                <a:latin typeface="Aptos"/>
              </a:rPr>
              <a:t>9</a:t>
            </a:r>
          </a:p>
        </p:txBody>
      </p:sp>
      <p:sp>
        <p:nvSpPr>
          <p:cNvPr id="64" name="TextBox 63"/>
          <p:cNvSpPr txBox="1"/>
          <p:nvPr/>
        </p:nvSpPr>
        <p:spPr>
          <a:xfrm>
            <a:off x="8933688" y="4389120"/>
            <a:ext cx="2423160" cy="443198"/>
          </a:xfrm>
          <a:prstGeom prst="rect">
            <a:avLst/>
          </a:prstGeom>
          <a:noFill/>
        </p:spPr>
        <p:txBody>
          <a:bodyPr wrap="square" lIns="45720" rIns="45720" anchor="t">
            <a:spAutoFit/>
          </a:bodyPr>
          <a:lstStyle/>
          <a:p>
            <a:pPr algn="l">
              <a:defRPr sz="1140" b="1">
                <a:solidFill>
                  <a:srgbClr val="0F2A69"/>
                </a:solidFill>
                <a:latin typeface="Aptos"/>
              </a:defRPr>
            </a:pPr>
            <a:r>
              <a:rPr dirty="0" err="1">
                <a:latin typeface="Aptos"/>
              </a:rPr>
              <a:t>Обучение</a:t>
            </a:r>
            <a:r>
              <a:rPr dirty="0">
                <a:latin typeface="Aptos"/>
              </a:rPr>
              <a:t> и </a:t>
            </a:r>
            <a:r>
              <a:rPr dirty="0" err="1">
                <a:latin typeface="Aptos"/>
              </a:rPr>
              <a:t>экспертная</a:t>
            </a:r>
            <a:r>
              <a:rPr dirty="0">
                <a:latin typeface="Aptos"/>
              </a:rPr>
              <a:t> </a:t>
            </a:r>
            <a:r>
              <a:rPr dirty="0" err="1">
                <a:latin typeface="Aptos"/>
              </a:rPr>
              <a:t>поддержка</a:t>
            </a:r>
            <a:endParaRPr dirty="0">
              <a:latin typeface="Aptos"/>
            </a:endParaRPr>
          </a:p>
        </p:txBody>
      </p:sp>
      <p:sp>
        <p:nvSpPr>
          <p:cNvPr id="65" name="TextBox 64"/>
          <p:cNvSpPr txBox="1"/>
          <p:nvPr/>
        </p:nvSpPr>
        <p:spPr>
          <a:xfrm>
            <a:off x="8933688" y="4809744"/>
            <a:ext cx="2423160" cy="393954"/>
          </a:xfrm>
          <a:prstGeom prst="rect">
            <a:avLst/>
          </a:prstGeom>
          <a:noFill/>
        </p:spPr>
        <p:txBody>
          <a:bodyPr wrap="square" lIns="45720" rIns="45720" anchor="t">
            <a:spAutoFit/>
          </a:bodyPr>
          <a:lstStyle/>
          <a:p>
            <a:pPr algn="l">
              <a:defRPr sz="980" b="0">
                <a:solidFill>
                  <a:srgbClr val="19315F"/>
                </a:solidFill>
                <a:latin typeface="Aptos"/>
              </a:defRPr>
            </a:pPr>
            <a:r>
              <a:rPr dirty="0" err="1">
                <a:latin typeface="Aptos"/>
              </a:rPr>
              <a:t>Бесплатное</a:t>
            </a:r>
            <a:r>
              <a:rPr dirty="0">
                <a:latin typeface="Aptos"/>
              </a:rPr>
              <a:t> </a:t>
            </a:r>
            <a:r>
              <a:rPr dirty="0" err="1">
                <a:latin typeface="Aptos"/>
              </a:rPr>
              <a:t>обучение</a:t>
            </a:r>
            <a:r>
              <a:rPr dirty="0">
                <a:latin typeface="Aptos"/>
              </a:rPr>
              <a:t> и </a:t>
            </a:r>
            <a:r>
              <a:rPr dirty="0" err="1">
                <a:latin typeface="Aptos"/>
              </a:rPr>
              <a:t>экспертная</a:t>
            </a:r>
            <a:r>
              <a:rPr dirty="0">
                <a:latin typeface="Aptos"/>
              </a:rPr>
              <a:t> </a:t>
            </a:r>
            <a:r>
              <a:rPr dirty="0" err="1">
                <a:latin typeface="Aptos"/>
              </a:rPr>
              <a:t>поддержка</a:t>
            </a:r>
            <a:r>
              <a:rPr dirty="0">
                <a:latin typeface="Aptos"/>
              </a:rPr>
              <a:t>.</a:t>
            </a:r>
          </a:p>
        </p:txBody>
      </p:sp>
      <p:sp>
        <p:nvSpPr>
          <p:cNvPr id="66" name="Rounded Rectangle 65"/>
          <p:cNvSpPr/>
          <p:nvPr/>
        </p:nvSpPr>
        <p:spPr>
          <a:xfrm>
            <a:off x="1051560" y="5642546"/>
            <a:ext cx="10058400" cy="502920"/>
          </a:xfrm>
          <a:prstGeom prst="roundRect">
            <a:avLst/>
          </a:prstGeom>
          <a:solidFill>
            <a:srgbClr val="143787"/>
          </a:solidFill>
          <a:ln w="12700">
            <a:solidFill>
              <a:srgbClr val="143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TextBox 66"/>
          <p:cNvSpPr txBox="1"/>
          <p:nvPr/>
        </p:nvSpPr>
        <p:spPr>
          <a:xfrm>
            <a:off x="1234440" y="5743130"/>
            <a:ext cx="9692640" cy="269304"/>
          </a:xfrm>
          <a:prstGeom prst="rect">
            <a:avLst/>
          </a:prstGeom>
          <a:noFill/>
        </p:spPr>
        <p:txBody>
          <a:bodyPr wrap="square" lIns="45720" rIns="45720" anchor="t">
            <a:spAutoFit/>
          </a:bodyPr>
          <a:lstStyle/>
          <a:p>
            <a:pPr algn="ctr">
              <a:defRPr sz="1150" b="1">
                <a:solidFill>
                  <a:srgbClr val="FFFFFF"/>
                </a:solidFill>
                <a:latin typeface="Aptos"/>
              </a:defRPr>
            </a:pPr>
            <a:r>
              <a:rPr dirty="0">
                <a:latin typeface="Aptos"/>
              </a:rPr>
              <a:t>ВРМ СОТ — </a:t>
            </a:r>
            <a:r>
              <a:rPr dirty="0" err="1">
                <a:latin typeface="Aptos"/>
              </a:rPr>
              <a:t>автоматизация</a:t>
            </a:r>
            <a:r>
              <a:rPr dirty="0">
                <a:latin typeface="Aptos"/>
              </a:rPr>
              <a:t> ОПР с </a:t>
            </a:r>
            <a:r>
              <a:rPr dirty="0" err="1">
                <a:latin typeface="Aptos"/>
              </a:rPr>
              <a:t>сохранением</a:t>
            </a:r>
            <a:r>
              <a:rPr dirty="0">
                <a:latin typeface="Aptos"/>
              </a:rPr>
              <a:t> </a:t>
            </a:r>
            <a:r>
              <a:rPr dirty="0" err="1">
                <a:latin typeface="Aptos"/>
              </a:rPr>
              <a:t>управляемости</a:t>
            </a:r>
            <a:r>
              <a:rPr dirty="0">
                <a:latin typeface="Aptos"/>
              </a:rPr>
              <a:t> и </a:t>
            </a:r>
            <a:r>
              <a:rPr dirty="0" err="1">
                <a:latin typeface="Aptos"/>
              </a:rPr>
              <a:t>редактируемости</a:t>
            </a:r>
            <a:r>
              <a:rPr dirty="0">
                <a:latin typeface="Aptos"/>
              </a:rPr>
              <a:t> </a:t>
            </a:r>
            <a:r>
              <a:rPr dirty="0" err="1">
                <a:latin typeface="Aptos"/>
              </a:rPr>
              <a:t>результатов</a:t>
            </a:r>
            <a:r>
              <a:rPr dirty="0">
                <a:latin typeface="Aptos"/>
              </a:rPr>
              <a:t>.</a:t>
            </a:r>
          </a:p>
        </p:txBody>
      </p:sp>
      <p:pic>
        <p:nvPicPr>
          <p:cNvPr id="68" name="Picture 6" descr="C:\Василиса\1-САЙТЫ\1-СПЕКТР\- ПРОГРАММА РИСКИ-\ВРМ СОТ лого с подписью.png"/>
          <p:cNvPicPr>
            <a:picLocks noChangeAspect="1" noChangeArrowheads="1"/>
          </p:cNvPicPr>
          <p:nvPr/>
        </p:nvPicPr>
        <p:blipFill>
          <a:blip r:embed="rId2" cstate="print"/>
          <a:srcRect/>
          <a:stretch>
            <a:fillRect/>
          </a:stretch>
        </p:blipFill>
        <p:spPr bwMode="auto">
          <a:xfrm>
            <a:off x="378739" y="394273"/>
            <a:ext cx="979882" cy="776159"/>
          </a:xfrm>
          <a:prstGeom prst="rect">
            <a:avLst/>
          </a:prstGeom>
          <a:noFill/>
        </p:spPr>
      </p:pic>
      <p:grpSp>
        <p:nvGrpSpPr>
          <p:cNvPr id="69" name="Группа 68"/>
          <p:cNvGrpSpPr/>
          <p:nvPr/>
        </p:nvGrpSpPr>
        <p:grpSpPr>
          <a:xfrm>
            <a:off x="1508760" y="6263640"/>
            <a:ext cx="10835640" cy="502920"/>
            <a:chOff x="1508760" y="6263640"/>
            <a:chExt cx="10835640" cy="502920"/>
          </a:xfrm>
        </p:grpSpPr>
        <p:sp>
          <p:nvSpPr>
            <p:cNvPr id="70"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TextBox 70"/>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dirty="0">
                  <a:latin typeface="Aptos"/>
                </a:rPr>
                <a:t>1</a:t>
              </a:r>
              <a:r>
                <a:rPr lang="ru-RU" dirty="0">
                  <a:latin typeface="Aptos"/>
                </a:rPr>
                <a:t>7</a:t>
              </a:r>
              <a:endParaRPr dirty="0">
                <a:latin typeface="Aptos"/>
              </a:endParaRPr>
            </a:p>
          </p:txBody>
        </p:sp>
        <p:sp>
          <p:nvSpPr>
            <p:cNvPr id="72" name="TextBox 71"/>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3"/>
                </a:rPr>
                <a:t>https://vrm.ano-spektr.ru</a:t>
              </a:r>
              <a:r>
                <a:rPr lang="ru-RU" sz="1200" dirty="0">
                  <a:latin typeface="Aptos"/>
                </a:rPr>
                <a:t>        </a:t>
              </a:r>
              <a:r>
                <a:rPr lang="ru-RU" sz="1200" b="1" dirty="0">
                  <a:hlinkClick r:id="rId4"/>
                </a:rPr>
                <a:t>7 (499) 450 84 33</a:t>
              </a:r>
              <a:r>
                <a:rPr lang="ru-RU" sz="1200" b="1" dirty="0"/>
                <a:t>          </a:t>
              </a:r>
              <a:r>
                <a:rPr lang="en-US" sz="1200" b="1" dirty="0">
                  <a:hlinkClick r:id="rId5"/>
                </a:rPr>
                <a:t>vrm@ano-spektr.ru</a:t>
              </a:r>
              <a:endParaRPr sz="1200" dirty="0">
                <a:latin typeface="Aptos"/>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ounded Rectangle 65"/>
          <p:cNvSpPr/>
          <p:nvPr/>
        </p:nvSpPr>
        <p:spPr>
          <a:xfrm>
            <a:off x="1051560" y="5642546"/>
            <a:ext cx="10058400" cy="502920"/>
          </a:xfrm>
          <a:prstGeom prst="roundRect">
            <a:avLst/>
          </a:prstGeom>
          <a:solidFill>
            <a:srgbClr val="143787"/>
          </a:solidFill>
          <a:ln w="12700">
            <a:solidFill>
              <a:srgbClr val="143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TextBox 66"/>
          <p:cNvSpPr txBox="1"/>
          <p:nvPr/>
        </p:nvSpPr>
        <p:spPr>
          <a:xfrm>
            <a:off x="1234440" y="5743130"/>
            <a:ext cx="9692640" cy="269304"/>
          </a:xfrm>
          <a:prstGeom prst="rect">
            <a:avLst/>
          </a:prstGeom>
          <a:noFill/>
        </p:spPr>
        <p:txBody>
          <a:bodyPr wrap="square" lIns="45720" rIns="45720" anchor="t">
            <a:spAutoFit/>
          </a:bodyPr>
          <a:lstStyle/>
          <a:p>
            <a:pPr algn="ctr">
              <a:defRPr sz="1150" b="1">
                <a:solidFill>
                  <a:srgbClr val="FFFFFF"/>
                </a:solidFill>
                <a:latin typeface="Aptos"/>
              </a:defRPr>
            </a:pPr>
            <a:r>
              <a:rPr dirty="0">
                <a:latin typeface="Aptos"/>
              </a:rPr>
              <a:t>ВРМ СОТ — </a:t>
            </a:r>
            <a:r>
              <a:rPr dirty="0" err="1">
                <a:latin typeface="Aptos"/>
              </a:rPr>
              <a:t>автоматизация</a:t>
            </a:r>
            <a:r>
              <a:rPr dirty="0">
                <a:latin typeface="Aptos"/>
              </a:rPr>
              <a:t> ОПР с </a:t>
            </a:r>
            <a:r>
              <a:rPr dirty="0" err="1">
                <a:latin typeface="Aptos"/>
              </a:rPr>
              <a:t>сохранением</a:t>
            </a:r>
            <a:r>
              <a:rPr dirty="0">
                <a:latin typeface="Aptos"/>
              </a:rPr>
              <a:t> </a:t>
            </a:r>
            <a:r>
              <a:rPr dirty="0" err="1">
                <a:latin typeface="Aptos"/>
              </a:rPr>
              <a:t>управляемости</a:t>
            </a:r>
            <a:r>
              <a:rPr dirty="0">
                <a:latin typeface="Aptos"/>
              </a:rPr>
              <a:t> и </a:t>
            </a:r>
            <a:r>
              <a:rPr dirty="0" err="1">
                <a:latin typeface="Aptos"/>
              </a:rPr>
              <a:t>редактируемости</a:t>
            </a:r>
            <a:r>
              <a:rPr dirty="0">
                <a:latin typeface="Aptos"/>
              </a:rPr>
              <a:t> </a:t>
            </a:r>
            <a:r>
              <a:rPr dirty="0" err="1">
                <a:latin typeface="Aptos"/>
              </a:rPr>
              <a:t>результатов</a:t>
            </a:r>
            <a:r>
              <a:rPr dirty="0">
                <a:latin typeface="Aptos"/>
              </a:rPr>
              <a:t>.</a:t>
            </a:r>
          </a:p>
        </p:txBody>
      </p:sp>
      <p:grpSp>
        <p:nvGrpSpPr>
          <p:cNvPr id="3" name="Группа 68"/>
          <p:cNvGrpSpPr/>
          <p:nvPr/>
        </p:nvGrpSpPr>
        <p:grpSpPr>
          <a:xfrm>
            <a:off x="1508760" y="6263640"/>
            <a:ext cx="10835640" cy="502920"/>
            <a:chOff x="1508760" y="6263640"/>
            <a:chExt cx="10835640" cy="502920"/>
          </a:xfrm>
        </p:grpSpPr>
        <p:sp>
          <p:nvSpPr>
            <p:cNvPr id="70" name="Parallelogram 23"/>
            <p:cNvSpPr/>
            <p:nvPr/>
          </p:nvSpPr>
          <p:spPr>
            <a:xfrm>
              <a:off x="1508760" y="6263640"/>
              <a:ext cx="10835640" cy="502920"/>
            </a:xfrm>
            <a:prstGeom prst="parallelogram">
              <a:avLst/>
            </a:prstGeom>
            <a:solidFill>
              <a:srgbClr val="4CCA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TextBox 70"/>
            <p:cNvSpPr txBox="1"/>
            <p:nvPr/>
          </p:nvSpPr>
          <p:spPr>
            <a:xfrm>
              <a:off x="11489266" y="6473952"/>
              <a:ext cx="306494" cy="223138"/>
            </a:xfrm>
            <a:prstGeom prst="rect">
              <a:avLst/>
            </a:prstGeom>
            <a:noFill/>
          </p:spPr>
          <p:txBody>
            <a:bodyPr wrap="none">
              <a:spAutoFit/>
            </a:bodyPr>
            <a:lstStyle/>
            <a:p>
              <a:pPr algn="r">
                <a:defRPr sz="850">
                  <a:solidFill>
                    <a:srgbClr val="657797"/>
                  </a:solidFill>
                  <a:latin typeface="Aptos"/>
                </a:defRPr>
              </a:pPr>
              <a:r>
                <a:rPr dirty="0">
                  <a:latin typeface="Aptos"/>
                </a:rPr>
                <a:t>1</a:t>
              </a:r>
              <a:r>
                <a:rPr lang="ru-RU" dirty="0">
                  <a:latin typeface="Aptos"/>
                </a:rPr>
                <a:t>7</a:t>
              </a:r>
              <a:endParaRPr dirty="0">
                <a:latin typeface="Aptos"/>
              </a:endParaRPr>
            </a:p>
          </p:txBody>
        </p:sp>
        <p:sp>
          <p:nvSpPr>
            <p:cNvPr id="72" name="TextBox 71"/>
            <p:cNvSpPr txBox="1"/>
            <p:nvPr/>
          </p:nvSpPr>
          <p:spPr>
            <a:xfrm>
              <a:off x="6081308" y="6420091"/>
              <a:ext cx="5394412" cy="276999"/>
            </a:xfrm>
            <a:prstGeom prst="rect">
              <a:avLst/>
            </a:prstGeom>
            <a:noFill/>
          </p:spPr>
          <p:txBody>
            <a:bodyPr wrap="square" lIns="45720" rIns="45720" anchor="t">
              <a:spAutoFit/>
            </a:bodyPr>
            <a:lstStyle/>
            <a:p>
              <a:pPr>
                <a:defRPr sz="1500" b="1">
                  <a:solidFill>
                    <a:srgbClr val="143787"/>
                  </a:solidFill>
                  <a:latin typeface="Aptos"/>
                </a:defRPr>
              </a:pPr>
              <a:r>
                <a:rPr lang="en-US" sz="1200" dirty="0">
                  <a:latin typeface="Aptos"/>
                  <a:hlinkClick r:id="rId2"/>
                </a:rPr>
                <a:t>https://vrm.ano-spektr.ru</a:t>
              </a:r>
              <a:r>
                <a:rPr lang="ru-RU" sz="1200" dirty="0">
                  <a:latin typeface="Aptos"/>
                </a:rPr>
                <a:t>        </a:t>
              </a:r>
              <a:r>
                <a:rPr lang="ru-RU" sz="1200" b="1" dirty="0">
                  <a:hlinkClick r:id="rId3"/>
                </a:rPr>
                <a:t>7 (499) 450 84 33</a:t>
              </a:r>
              <a:r>
                <a:rPr lang="ru-RU" sz="1200" b="1" dirty="0"/>
                <a:t>          </a:t>
              </a:r>
              <a:r>
                <a:rPr lang="en-US" sz="1200" b="1" dirty="0">
                  <a:hlinkClick r:id="rId4"/>
                </a:rPr>
                <a:t>vrm@ano-spektr.ru</a:t>
              </a:r>
              <a:endParaRPr sz="1200" dirty="0">
                <a:latin typeface="Aptos"/>
              </a:endParaRPr>
            </a:p>
          </p:txBody>
        </p:sp>
      </p:grpSp>
      <p:pic>
        <p:nvPicPr>
          <p:cNvPr id="4" name="Picture 3">
            <a:extLst>
              <a:ext uri="{FF2B5EF4-FFF2-40B4-BE49-F238E27FC236}">
                <a16:creationId xmlns:a16="http://schemas.microsoft.com/office/drawing/2014/main" id="{665EB6EA-DB29-16BC-13BF-9FF63EDACF01}"/>
              </a:ext>
            </a:extLst>
          </p:cNvPr>
          <p:cNvPicPr>
            <a:picLocks noChangeAspect="1"/>
          </p:cNvPicPr>
          <p:nvPr/>
        </p:nvPicPr>
        <p:blipFill>
          <a:blip r:embed="rId5"/>
          <a:stretch>
            <a:fillRect/>
          </a:stretch>
        </p:blipFill>
        <p:spPr>
          <a:xfrm>
            <a:off x="3239" y="0"/>
            <a:ext cx="12185522" cy="6858000"/>
          </a:xfrm>
          <a:prstGeom prst="rect">
            <a:avLst/>
          </a:prstGeom>
        </p:spPr>
      </p:pic>
      <p:sp>
        <p:nvSpPr>
          <p:cNvPr id="6" name="Заголовок 3">
            <a:extLst>
              <a:ext uri="{FF2B5EF4-FFF2-40B4-BE49-F238E27FC236}">
                <a16:creationId xmlns:a16="http://schemas.microsoft.com/office/drawing/2014/main" id="{7149A591-D6EC-8BE6-8496-4C93F5191DC2}"/>
              </a:ext>
            </a:extLst>
          </p:cNvPr>
          <p:cNvSpPr txBox="1">
            <a:spLocks/>
          </p:cNvSpPr>
          <p:nvPr/>
        </p:nvSpPr>
        <p:spPr>
          <a:xfrm>
            <a:off x="560612" y="2334913"/>
            <a:ext cx="3602182" cy="3408217"/>
          </a:xfrm>
          <a:prstGeom prst="roundRect">
            <a:avLst/>
          </a:prstGeom>
          <a:solidFill>
            <a:srgbClr val="EDF2F9"/>
          </a:solidFill>
          <a:ln>
            <a:solidFill>
              <a:srgbClr val="143787"/>
            </a:solidFill>
          </a:ln>
          <a:effectLst>
            <a:outerShdw blurRad="63500" sx="102000" sy="102000" algn="ctr"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p>
            <a:pPr lvl="0">
              <a:spcBef>
                <a:spcPct val="0"/>
              </a:spcBef>
            </a:pPr>
            <a:endParaRPr lang="ru-RU" sz="1200" dirty="0">
              <a:solidFill>
                <a:srgbClr val="BC00AF"/>
              </a:solidFill>
              <a:latin typeface="Tahoma" pitchFamily="34" charset="0"/>
              <a:ea typeface="Tahoma" pitchFamily="34" charset="0"/>
              <a:cs typeface="Tahoma" pitchFamily="34" charset="0"/>
            </a:endParaRPr>
          </a:p>
        </p:txBody>
      </p:sp>
      <p:sp>
        <p:nvSpPr>
          <p:cNvPr id="8" name="Заголовок 3">
            <a:extLst>
              <a:ext uri="{FF2B5EF4-FFF2-40B4-BE49-F238E27FC236}">
                <a16:creationId xmlns:a16="http://schemas.microsoft.com/office/drawing/2014/main" id="{BD6F48F0-EE3C-E0E3-E770-4EBDB35426A8}"/>
              </a:ext>
            </a:extLst>
          </p:cNvPr>
          <p:cNvSpPr txBox="1">
            <a:spLocks/>
          </p:cNvSpPr>
          <p:nvPr/>
        </p:nvSpPr>
        <p:spPr>
          <a:xfrm>
            <a:off x="4414526" y="2357834"/>
            <a:ext cx="3602182" cy="3408217"/>
          </a:xfrm>
          <a:prstGeom prst="roundRect">
            <a:avLst/>
          </a:prstGeom>
          <a:solidFill>
            <a:schemeClr val="bg1"/>
          </a:solidFill>
          <a:ln>
            <a:solidFill>
              <a:srgbClr val="00B0F0"/>
            </a:solidFill>
          </a:ln>
          <a:effectLst>
            <a:outerShdw blurRad="63500" sx="102000" sy="102000" algn="ctr"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p>
            <a:pPr lvl="0">
              <a:spcBef>
                <a:spcPct val="0"/>
              </a:spcBef>
            </a:pPr>
            <a:endParaRPr lang="ru-RU" sz="1200" dirty="0">
              <a:solidFill>
                <a:srgbClr val="BC00AF"/>
              </a:solidFill>
              <a:latin typeface="Tahoma" pitchFamily="34" charset="0"/>
              <a:ea typeface="Tahoma" pitchFamily="34" charset="0"/>
              <a:cs typeface="Tahoma" pitchFamily="34" charset="0"/>
            </a:endParaRPr>
          </a:p>
        </p:txBody>
      </p:sp>
      <p:sp>
        <p:nvSpPr>
          <p:cNvPr id="10" name="Скругленный прямоугольник 18">
            <a:extLst>
              <a:ext uri="{FF2B5EF4-FFF2-40B4-BE49-F238E27FC236}">
                <a16:creationId xmlns:a16="http://schemas.microsoft.com/office/drawing/2014/main" id="{ADF26BDF-B9EC-2897-82C6-B15871F328C3}"/>
              </a:ext>
            </a:extLst>
          </p:cNvPr>
          <p:cNvSpPr/>
          <p:nvPr/>
        </p:nvSpPr>
        <p:spPr>
          <a:xfrm>
            <a:off x="733425" y="2659566"/>
            <a:ext cx="3095625" cy="41910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12" name="Прямоугольник 21">
            <a:extLst>
              <a:ext uri="{FF2B5EF4-FFF2-40B4-BE49-F238E27FC236}">
                <a16:creationId xmlns:a16="http://schemas.microsoft.com/office/drawing/2014/main" id="{69F4F0AC-D8B6-D12F-29FC-A852D0FB5C86}"/>
              </a:ext>
            </a:extLst>
          </p:cNvPr>
          <p:cNvSpPr/>
          <p:nvPr/>
        </p:nvSpPr>
        <p:spPr>
          <a:xfrm>
            <a:off x="819578" y="3154458"/>
            <a:ext cx="2225289" cy="307777"/>
          </a:xfrm>
          <a:prstGeom prst="rect">
            <a:avLst/>
          </a:prstGeom>
        </p:spPr>
        <p:txBody>
          <a:bodyPr wrap="none">
            <a:spAutoFit/>
          </a:bodyPr>
          <a:lstStyle/>
          <a:p>
            <a:pPr lvl="0">
              <a:spcBef>
                <a:spcPct val="0"/>
              </a:spcBef>
            </a:pPr>
            <a:r>
              <a:rPr lang="ru-RU" sz="1400" dirty="0">
                <a:solidFill>
                  <a:srgbClr val="28478E"/>
                </a:solidFill>
                <a:latin typeface="Tahoma" pitchFamily="34" charset="0"/>
                <a:ea typeface="Tahoma" pitchFamily="34" charset="0"/>
                <a:cs typeface="Tahoma" pitchFamily="34" charset="0"/>
              </a:rPr>
              <a:t>Для одной организации:</a:t>
            </a:r>
          </a:p>
        </p:txBody>
      </p:sp>
      <p:sp>
        <p:nvSpPr>
          <p:cNvPr id="14" name="Прямоугольник 22">
            <a:extLst>
              <a:ext uri="{FF2B5EF4-FFF2-40B4-BE49-F238E27FC236}">
                <a16:creationId xmlns:a16="http://schemas.microsoft.com/office/drawing/2014/main" id="{95BDEACE-FC62-7BE8-273E-5A3E7F028522}"/>
              </a:ext>
            </a:extLst>
          </p:cNvPr>
          <p:cNvSpPr/>
          <p:nvPr/>
        </p:nvSpPr>
        <p:spPr>
          <a:xfrm>
            <a:off x="857250" y="3724410"/>
            <a:ext cx="3028950" cy="1785104"/>
          </a:xfrm>
          <a:prstGeom prst="rect">
            <a:avLst/>
          </a:prstGeom>
        </p:spPr>
        <p:txBody>
          <a:bodyPr wrap="square">
            <a:spAutoFit/>
          </a:bodyPr>
          <a:lstStyle/>
          <a:p>
            <a:pPr lvl="0">
              <a:spcBef>
                <a:spcPct val="0"/>
              </a:spcBef>
            </a:pPr>
            <a:r>
              <a:rPr lang="ru-RU" b="1" strike="sngStrike" dirty="0">
                <a:solidFill>
                  <a:schemeClr val="tx2"/>
                </a:solidFill>
                <a:latin typeface="Tahoma" pitchFamily="34" charset="0"/>
                <a:ea typeface="Tahoma" pitchFamily="34" charset="0"/>
                <a:cs typeface="Tahoma" pitchFamily="34" charset="0"/>
              </a:rPr>
              <a:t>3 000 </a:t>
            </a:r>
            <a:r>
              <a:rPr lang="ru-RU" b="1" dirty="0">
                <a:solidFill>
                  <a:schemeClr val="tx2"/>
                </a:solidFill>
                <a:latin typeface="Tahoma" pitchFamily="34" charset="0"/>
                <a:ea typeface="Tahoma" pitchFamily="34" charset="0"/>
                <a:cs typeface="Tahoma" pitchFamily="34" charset="0"/>
              </a:rPr>
              <a:t>₽ 2000 ₽ </a:t>
            </a:r>
            <a:r>
              <a:rPr lang="ru-RU" dirty="0">
                <a:latin typeface="Tahoma" pitchFamily="34" charset="0"/>
                <a:ea typeface="Tahoma" pitchFamily="34" charset="0"/>
                <a:cs typeface="Tahoma" pitchFamily="34" charset="0"/>
              </a:rPr>
              <a:t>/</a:t>
            </a:r>
            <a:r>
              <a:rPr lang="ru-RU" sz="1400" b="1" dirty="0">
                <a:latin typeface="Tahoma" pitchFamily="34" charset="0"/>
                <a:ea typeface="Tahoma" pitchFamily="34" charset="0"/>
                <a:cs typeface="Tahoma" pitchFamily="34" charset="0"/>
              </a:rPr>
              <a:t>30 дней</a:t>
            </a:r>
            <a:endParaRPr lang="ru-RU" sz="1400" dirty="0">
              <a:latin typeface="Tahoma" pitchFamily="34" charset="0"/>
              <a:ea typeface="Tahoma" pitchFamily="34" charset="0"/>
              <a:cs typeface="Tahoma" pitchFamily="34" charset="0"/>
            </a:endParaRPr>
          </a:p>
          <a:p>
            <a:pPr lvl="0">
              <a:spcBef>
                <a:spcPct val="0"/>
              </a:spcBef>
            </a:pPr>
            <a:r>
              <a:rPr lang="ru-RU" sz="1400" dirty="0">
                <a:solidFill>
                  <a:srgbClr val="143787"/>
                </a:solidFill>
                <a:latin typeface="Tahoma" pitchFamily="34" charset="0"/>
                <a:ea typeface="Tahoma" pitchFamily="34" charset="0"/>
                <a:cs typeface="Tahoma" pitchFamily="34" charset="0"/>
              </a:rPr>
              <a:t>(до 100 должностей) </a:t>
            </a:r>
          </a:p>
          <a:p>
            <a:pPr lvl="0">
              <a:spcBef>
                <a:spcPct val="0"/>
              </a:spcBef>
            </a:pPr>
            <a:r>
              <a:rPr lang="ru-RU" sz="1400" dirty="0">
                <a:solidFill>
                  <a:srgbClr val="143787"/>
                </a:solidFill>
                <a:latin typeface="Tahoma" pitchFamily="34" charset="0"/>
                <a:ea typeface="Tahoma" pitchFamily="34" charset="0"/>
                <a:cs typeface="Tahoma" pitchFamily="34" charset="0"/>
              </a:rPr>
              <a:t>→ стоимость 1 карты — 20 ₽</a:t>
            </a:r>
          </a:p>
          <a:p>
            <a:pPr lvl="0">
              <a:spcBef>
                <a:spcPct val="0"/>
              </a:spcBef>
            </a:pPr>
            <a:endParaRPr lang="ru-RU" b="1" dirty="0">
              <a:latin typeface="Tahoma" pitchFamily="34" charset="0"/>
              <a:ea typeface="Tahoma" pitchFamily="34" charset="0"/>
              <a:cs typeface="Tahoma" pitchFamily="34" charset="0"/>
            </a:endParaRPr>
          </a:p>
          <a:p>
            <a:pPr lvl="0">
              <a:spcBef>
                <a:spcPct val="0"/>
              </a:spcBef>
            </a:pPr>
            <a:r>
              <a:rPr lang="ru-RU" b="1" strike="sngStrike" dirty="0">
                <a:solidFill>
                  <a:schemeClr val="tx2"/>
                </a:solidFill>
                <a:latin typeface="Tahoma" pitchFamily="34" charset="0"/>
                <a:ea typeface="Tahoma" pitchFamily="34" charset="0"/>
                <a:cs typeface="Tahoma" pitchFamily="34" charset="0"/>
              </a:rPr>
              <a:t>9900</a:t>
            </a:r>
            <a:r>
              <a:rPr lang="ru-RU" b="1" dirty="0">
                <a:solidFill>
                  <a:schemeClr val="tx2"/>
                </a:solidFill>
                <a:latin typeface="Tahoma" pitchFamily="34" charset="0"/>
                <a:ea typeface="Tahoma" pitchFamily="34" charset="0"/>
                <a:cs typeface="Tahoma" pitchFamily="34" charset="0"/>
              </a:rPr>
              <a:t> ₽ 3000 ₽ </a:t>
            </a:r>
            <a:r>
              <a:rPr lang="ru-RU" dirty="0">
                <a:latin typeface="Tahoma" pitchFamily="34" charset="0"/>
                <a:ea typeface="Tahoma" pitchFamily="34" charset="0"/>
                <a:cs typeface="Tahoma" pitchFamily="34" charset="0"/>
              </a:rPr>
              <a:t>/</a:t>
            </a:r>
            <a:r>
              <a:rPr lang="ru-RU" sz="1400" b="1" dirty="0">
                <a:latin typeface="Tahoma" pitchFamily="34" charset="0"/>
                <a:ea typeface="Tahoma" pitchFamily="34" charset="0"/>
                <a:cs typeface="Tahoma" pitchFamily="34" charset="0"/>
              </a:rPr>
              <a:t>365 дней</a:t>
            </a:r>
            <a:r>
              <a:rPr lang="ru-RU" b="1" dirty="0">
                <a:latin typeface="Tahoma" pitchFamily="34" charset="0"/>
                <a:ea typeface="Tahoma" pitchFamily="34" charset="0"/>
                <a:cs typeface="Tahoma" pitchFamily="34" charset="0"/>
              </a:rPr>
              <a:t> </a:t>
            </a:r>
          </a:p>
          <a:p>
            <a:pPr lvl="0">
              <a:spcBef>
                <a:spcPct val="0"/>
              </a:spcBef>
            </a:pPr>
            <a:r>
              <a:rPr lang="ru-RU" sz="1400" dirty="0">
                <a:solidFill>
                  <a:srgbClr val="143787"/>
                </a:solidFill>
                <a:latin typeface="Tahoma" pitchFamily="34" charset="0"/>
                <a:ea typeface="Tahoma" pitchFamily="34" charset="0"/>
                <a:cs typeface="Tahoma" pitchFamily="34" charset="0"/>
              </a:rPr>
              <a:t>(до 1000 должностей) </a:t>
            </a:r>
          </a:p>
          <a:p>
            <a:pPr lvl="0">
              <a:spcBef>
                <a:spcPct val="0"/>
              </a:spcBef>
            </a:pPr>
            <a:r>
              <a:rPr lang="ru-RU" sz="1400" dirty="0">
                <a:solidFill>
                  <a:srgbClr val="143787"/>
                </a:solidFill>
                <a:latin typeface="Tahoma" pitchFamily="34" charset="0"/>
                <a:ea typeface="Tahoma" pitchFamily="34" charset="0"/>
                <a:cs typeface="Tahoma" pitchFamily="34" charset="0"/>
              </a:rPr>
              <a:t>→ стоимость 1 карты — 3 ₽ </a:t>
            </a:r>
          </a:p>
        </p:txBody>
      </p:sp>
      <p:sp>
        <p:nvSpPr>
          <p:cNvPr id="16" name="Прямоугольник 30">
            <a:extLst>
              <a:ext uri="{FF2B5EF4-FFF2-40B4-BE49-F238E27FC236}">
                <a16:creationId xmlns:a16="http://schemas.microsoft.com/office/drawing/2014/main" id="{C29B7803-C541-2A5D-DEAC-D7354AA88201}"/>
              </a:ext>
            </a:extLst>
          </p:cNvPr>
          <p:cNvSpPr/>
          <p:nvPr/>
        </p:nvSpPr>
        <p:spPr>
          <a:xfrm>
            <a:off x="4791076" y="2668683"/>
            <a:ext cx="2962274" cy="369332"/>
          </a:xfrm>
          <a:prstGeom prst="rect">
            <a:avLst/>
          </a:prstGeom>
        </p:spPr>
        <p:txBody>
          <a:bodyPr wrap="square">
            <a:spAutoFit/>
          </a:bodyPr>
          <a:lstStyle/>
          <a:p>
            <a:pPr lvl="0" algn="ctr">
              <a:spcBef>
                <a:spcPct val="0"/>
              </a:spcBef>
            </a:pPr>
            <a:r>
              <a:rPr lang="ru-RU" b="1" dirty="0">
                <a:solidFill>
                  <a:schemeClr val="bg1"/>
                </a:solidFill>
                <a:latin typeface="Tahoma" pitchFamily="34" charset="0"/>
                <a:ea typeface="Tahoma" pitchFamily="34" charset="0"/>
                <a:cs typeface="Tahoma" pitchFamily="34" charset="0"/>
              </a:rPr>
              <a:t>Тариф  «Старт Профи»</a:t>
            </a:r>
          </a:p>
        </p:txBody>
      </p:sp>
      <p:sp>
        <p:nvSpPr>
          <p:cNvPr id="18" name="Прямоугольник 31">
            <a:extLst>
              <a:ext uri="{FF2B5EF4-FFF2-40B4-BE49-F238E27FC236}">
                <a16:creationId xmlns:a16="http://schemas.microsoft.com/office/drawing/2014/main" id="{4A5BDF96-6AB7-2414-1131-0C29ABAF1554}"/>
              </a:ext>
            </a:extLst>
          </p:cNvPr>
          <p:cNvSpPr/>
          <p:nvPr/>
        </p:nvSpPr>
        <p:spPr>
          <a:xfrm>
            <a:off x="4810553" y="3154458"/>
            <a:ext cx="2980897" cy="523220"/>
          </a:xfrm>
          <a:prstGeom prst="rect">
            <a:avLst/>
          </a:prstGeom>
        </p:spPr>
        <p:txBody>
          <a:bodyPr wrap="square">
            <a:spAutoFit/>
          </a:bodyPr>
          <a:lstStyle/>
          <a:p>
            <a:r>
              <a:rPr lang="ru-RU" sz="1400" dirty="0">
                <a:solidFill>
                  <a:srgbClr val="143787"/>
                </a:solidFill>
                <a:latin typeface="Tahoma" panose="020B0604030504040204" pitchFamily="34" charset="0"/>
                <a:ea typeface="Tahoma" panose="020B0604030504040204" pitchFamily="34" charset="0"/>
                <a:cs typeface="Tahoma" panose="020B0604030504040204" pitchFamily="34" charset="0"/>
              </a:rPr>
              <a:t>Ведение до 100 организаций в </a:t>
            </a:r>
          </a:p>
          <a:p>
            <a:r>
              <a:rPr lang="ru-RU" sz="1400" dirty="0">
                <a:solidFill>
                  <a:srgbClr val="143787"/>
                </a:solidFill>
                <a:latin typeface="Tahoma" panose="020B0604030504040204" pitchFamily="34" charset="0"/>
                <a:ea typeface="Tahoma" panose="020B0604030504040204" pitchFamily="34" charset="0"/>
                <a:cs typeface="Tahoma" panose="020B0604030504040204" pitchFamily="34" charset="0"/>
              </a:rPr>
              <a:t>одном кабинете:</a:t>
            </a:r>
          </a:p>
        </p:txBody>
      </p:sp>
      <p:sp>
        <p:nvSpPr>
          <p:cNvPr id="20" name="Прямоугольник 32">
            <a:extLst>
              <a:ext uri="{FF2B5EF4-FFF2-40B4-BE49-F238E27FC236}">
                <a16:creationId xmlns:a16="http://schemas.microsoft.com/office/drawing/2014/main" id="{C1137798-6AA5-FEC9-8542-C9B05CD062F4}"/>
              </a:ext>
            </a:extLst>
          </p:cNvPr>
          <p:cNvSpPr/>
          <p:nvPr/>
        </p:nvSpPr>
        <p:spPr>
          <a:xfrm>
            <a:off x="4848225" y="3724410"/>
            <a:ext cx="3028950" cy="1785104"/>
          </a:xfrm>
          <a:prstGeom prst="rect">
            <a:avLst/>
          </a:prstGeom>
        </p:spPr>
        <p:txBody>
          <a:bodyPr wrap="square">
            <a:spAutoFit/>
          </a:bodyPr>
          <a:lstStyle/>
          <a:p>
            <a:pPr lvl="0">
              <a:spcBef>
                <a:spcPct val="0"/>
              </a:spcBef>
            </a:pPr>
            <a:r>
              <a:rPr lang="ru-RU" b="1" strike="sngStrike" dirty="0">
                <a:solidFill>
                  <a:srgbClr val="00B0F0"/>
                </a:solidFill>
                <a:latin typeface="Tahoma" pitchFamily="34" charset="0"/>
                <a:ea typeface="Tahoma" pitchFamily="34" charset="0"/>
                <a:cs typeface="Tahoma" pitchFamily="34" charset="0"/>
              </a:rPr>
              <a:t>4 000 </a:t>
            </a:r>
            <a:r>
              <a:rPr lang="ru-RU" b="1" dirty="0">
                <a:solidFill>
                  <a:srgbClr val="00B0F0"/>
                </a:solidFill>
                <a:latin typeface="Tahoma" pitchFamily="34" charset="0"/>
                <a:ea typeface="Tahoma" pitchFamily="34" charset="0"/>
                <a:cs typeface="Tahoma" pitchFamily="34" charset="0"/>
              </a:rPr>
              <a:t>₽ 2500 ₽ </a:t>
            </a:r>
            <a:r>
              <a:rPr lang="ru-RU" dirty="0">
                <a:latin typeface="Tahoma" pitchFamily="34" charset="0"/>
                <a:ea typeface="Tahoma" pitchFamily="34" charset="0"/>
                <a:cs typeface="Tahoma" pitchFamily="34" charset="0"/>
              </a:rPr>
              <a:t>/</a:t>
            </a:r>
            <a:r>
              <a:rPr lang="ru-RU" sz="1400" b="1" dirty="0">
                <a:latin typeface="Tahoma" pitchFamily="34" charset="0"/>
                <a:ea typeface="Tahoma" pitchFamily="34" charset="0"/>
                <a:cs typeface="Tahoma" pitchFamily="34" charset="0"/>
              </a:rPr>
              <a:t>30 дней</a:t>
            </a:r>
            <a:endParaRPr lang="ru-RU" sz="1400" dirty="0">
              <a:latin typeface="Tahoma" pitchFamily="34" charset="0"/>
              <a:ea typeface="Tahoma" pitchFamily="34" charset="0"/>
              <a:cs typeface="Tahoma" pitchFamily="34" charset="0"/>
            </a:endParaRPr>
          </a:p>
          <a:p>
            <a:r>
              <a:rPr lang="ru-RU" sz="1400" dirty="0">
                <a:solidFill>
                  <a:srgbClr val="143787"/>
                </a:solidFill>
                <a:latin typeface="Tahoma" pitchFamily="34" charset="0"/>
                <a:ea typeface="Tahoma" pitchFamily="34" charset="0"/>
                <a:cs typeface="Tahoma" pitchFamily="34" charset="0"/>
              </a:rPr>
              <a:t>(до 100 должностей) </a:t>
            </a:r>
          </a:p>
          <a:p>
            <a:r>
              <a:rPr lang="ru-RU" sz="1400" dirty="0">
                <a:solidFill>
                  <a:srgbClr val="143787"/>
                </a:solidFill>
                <a:latin typeface="Tahoma" pitchFamily="34" charset="0"/>
                <a:ea typeface="Tahoma" pitchFamily="34" charset="0"/>
                <a:cs typeface="Tahoma" pitchFamily="34" charset="0"/>
              </a:rPr>
              <a:t>→ стоимость 1 карты — 25 ₽</a:t>
            </a:r>
          </a:p>
          <a:p>
            <a:pPr lvl="0">
              <a:spcBef>
                <a:spcPct val="0"/>
              </a:spcBef>
            </a:pPr>
            <a:endParaRPr lang="ru-RU" b="1" dirty="0">
              <a:latin typeface="Tahoma" pitchFamily="34" charset="0"/>
              <a:ea typeface="Tahoma" pitchFamily="34" charset="0"/>
              <a:cs typeface="Tahoma" pitchFamily="34" charset="0"/>
            </a:endParaRPr>
          </a:p>
          <a:p>
            <a:pPr lvl="0">
              <a:spcBef>
                <a:spcPct val="0"/>
              </a:spcBef>
            </a:pPr>
            <a:r>
              <a:rPr lang="ru-RU" b="1" strike="sngStrike" dirty="0">
                <a:solidFill>
                  <a:srgbClr val="00B0F0"/>
                </a:solidFill>
                <a:latin typeface="Tahoma" pitchFamily="34" charset="0"/>
                <a:ea typeface="Tahoma" pitchFamily="34" charset="0"/>
                <a:cs typeface="Tahoma" pitchFamily="34" charset="0"/>
              </a:rPr>
              <a:t>14 900 </a:t>
            </a:r>
            <a:r>
              <a:rPr lang="ru-RU" b="1" dirty="0">
                <a:solidFill>
                  <a:srgbClr val="00B0F0"/>
                </a:solidFill>
                <a:latin typeface="Tahoma" pitchFamily="34" charset="0"/>
                <a:ea typeface="Tahoma" pitchFamily="34" charset="0"/>
                <a:cs typeface="Tahoma" pitchFamily="34" charset="0"/>
              </a:rPr>
              <a:t>₽ 3000 ₽</a:t>
            </a:r>
            <a:r>
              <a:rPr lang="ru-RU" dirty="0">
                <a:latin typeface="Tahoma" pitchFamily="34" charset="0"/>
                <a:ea typeface="Tahoma" pitchFamily="34" charset="0"/>
                <a:cs typeface="Tahoma" pitchFamily="34" charset="0"/>
              </a:rPr>
              <a:t>/</a:t>
            </a:r>
            <a:r>
              <a:rPr lang="ru-RU" sz="1400" b="1" dirty="0">
                <a:latin typeface="Tahoma" pitchFamily="34" charset="0"/>
                <a:ea typeface="Tahoma" pitchFamily="34" charset="0"/>
                <a:cs typeface="Tahoma" pitchFamily="34" charset="0"/>
              </a:rPr>
              <a:t>365 дней</a:t>
            </a:r>
            <a:endParaRPr lang="ru-RU" b="1" dirty="0">
              <a:latin typeface="Tahoma" pitchFamily="34" charset="0"/>
              <a:ea typeface="Tahoma" pitchFamily="34" charset="0"/>
              <a:cs typeface="Tahoma" pitchFamily="34" charset="0"/>
            </a:endParaRPr>
          </a:p>
          <a:p>
            <a:pPr lvl="0">
              <a:spcBef>
                <a:spcPct val="0"/>
              </a:spcBef>
            </a:pPr>
            <a:r>
              <a:rPr lang="ru-RU" sz="1400" dirty="0">
                <a:solidFill>
                  <a:srgbClr val="143787"/>
                </a:solidFill>
                <a:latin typeface="Tahoma" panose="020B0604030504040204" pitchFamily="34" charset="0"/>
                <a:ea typeface="Tahoma" panose="020B0604030504040204" pitchFamily="34" charset="0"/>
                <a:cs typeface="Tahoma" panose="020B0604030504040204" pitchFamily="34" charset="0"/>
              </a:rPr>
              <a:t>(до 2000 должностей) </a:t>
            </a:r>
          </a:p>
          <a:p>
            <a:pPr lvl="0">
              <a:spcBef>
                <a:spcPct val="0"/>
              </a:spcBef>
            </a:pPr>
            <a:r>
              <a:rPr lang="ru-RU" sz="1400" dirty="0">
                <a:solidFill>
                  <a:srgbClr val="143787"/>
                </a:solidFill>
                <a:latin typeface="Tahoma" panose="020B0604030504040204" pitchFamily="34" charset="0"/>
                <a:ea typeface="Tahoma" panose="020B0604030504040204" pitchFamily="34" charset="0"/>
                <a:cs typeface="Tahoma" panose="020B0604030504040204" pitchFamily="34" charset="0"/>
              </a:rPr>
              <a:t>→ стоимость 1 карты — 1,5 ₽</a:t>
            </a:r>
          </a:p>
        </p:txBody>
      </p:sp>
      <p:sp>
        <p:nvSpPr>
          <p:cNvPr id="34" name="Прямоугольник 20">
            <a:extLst>
              <a:ext uri="{FF2B5EF4-FFF2-40B4-BE49-F238E27FC236}">
                <a16:creationId xmlns:a16="http://schemas.microsoft.com/office/drawing/2014/main" id="{3D5B9F23-7853-CFF8-240C-CF9C1BDF6AB2}"/>
              </a:ext>
            </a:extLst>
          </p:cNvPr>
          <p:cNvSpPr/>
          <p:nvPr/>
        </p:nvSpPr>
        <p:spPr>
          <a:xfrm>
            <a:off x="839449" y="2668683"/>
            <a:ext cx="2962274" cy="369332"/>
          </a:xfrm>
          <a:prstGeom prst="rect">
            <a:avLst/>
          </a:prstGeom>
        </p:spPr>
        <p:txBody>
          <a:bodyPr wrap="square">
            <a:spAutoFit/>
          </a:bodyPr>
          <a:lstStyle/>
          <a:p>
            <a:pPr lvl="0" algn="ctr">
              <a:spcBef>
                <a:spcPct val="0"/>
              </a:spcBef>
            </a:pPr>
            <a:r>
              <a:rPr lang="ru-RU" b="1" dirty="0">
                <a:solidFill>
                  <a:schemeClr val="bg1"/>
                </a:solidFill>
                <a:latin typeface="Tahoma" pitchFamily="34" charset="0"/>
                <a:ea typeface="Tahoma" pitchFamily="34" charset="0"/>
                <a:cs typeface="Tahoma" pitchFamily="34" charset="0"/>
              </a:rPr>
              <a:t>Тариф  «Старт»</a:t>
            </a:r>
          </a:p>
        </p:txBody>
      </p:sp>
      <p:sp>
        <p:nvSpPr>
          <p:cNvPr id="37" name="Скругленный прямоугольник 18">
            <a:extLst>
              <a:ext uri="{FF2B5EF4-FFF2-40B4-BE49-F238E27FC236}">
                <a16:creationId xmlns:a16="http://schemas.microsoft.com/office/drawing/2014/main" id="{A5FBB8D2-6635-1E1A-F03A-A9E10DABDCA0}"/>
              </a:ext>
            </a:extLst>
          </p:cNvPr>
          <p:cNvSpPr/>
          <p:nvPr/>
        </p:nvSpPr>
        <p:spPr>
          <a:xfrm>
            <a:off x="4700498" y="2659566"/>
            <a:ext cx="3095625" cy="41910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36" name="Прямоугольник 30">
            <a:extLst>
              <a:ext uri="{FF2B5EF4-FFF2-40B4-BE49-F238E27FC236}">
                <a16:creationId xmlns:a16="http://schemas.microsoft.com/office/drawing/2014/main" id="{205F86C5-8437-B4D3-2466-20BEA2A9DADE}"/>
              </a:ext>
            </a:extLst>
          </p:cNvPr>
          <p:cNvSpPr/>
          <p:nvPr/>
        </p:nvSpPr>
        <p:spPr>
          <a:xfrm>
            <a:off x="4819864" y="2679939"/>
            <a:ext cx="2962274" cy="369332"/>
          </a:xfrm>
          <a:prstGeom prst="rect">
            <a:avLst/>
          </a:prstGeom>
        </p:spPr>
        <p:txBody>
          <a:bodyPr wrap="square">
            <a:spAutoFit/>
          </a:bodyPr>
          <a:lstStyle/>
          <a:p>
            <a:pPr lvl="0" algn="ctr">
              <a:spcBef>
                <a:spcPct val="0"/>
              </a:spcBef>
            </a:pPr>
            <a:r>
              <a:rPr lang="ru-RU" b="1" dirty="0">
                <a:solidFill>
                  <a:schemeClr val="bg1"/>
                </a:solidFill>
                <a:latin typeface="Tahoma" pitchFamily="34" charset="0"/>
                <a:ea typeface="Tahoma" pitchFamily="34" charset="0"/>
                <a:cs typeface="Tahoma" pitchFamily="34" charset="0"/>
              </a:rPr>
              <a:t>Тариф  «Старт Профи»</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338</TotalTime>
  <Words>2492</Words>
  <Application>Microsoft Office PowerPoint</Application>
  <PresentationFormat>Widescreen</PresentationFormat>
  <Paragraphs>411</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Aptos Display</vt:lpstr>
      <vt:lpstr>Arial</vt:lpstr>
      <vt:lpstr>Calibri</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 555</dc:creator>
  <dc:description>generated using python-pptx</dc:description>
  <cp:lastModifiedBy>Vasiliasa Volkova</cp:lastModifiedBy>
  <cp:revision>33</cp:revision>
  <dcterms:created xsi:type="dcterms:W3CDTF">2013-01-27T09:14:16Z</dcterms:created>
  <dcterms:modified xsi:type="dcterms:W3CDTF">2026-08-26T14:06:45Z</dcterms:modified>
</cp:coreProperties>
</file>